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402" r:id="rId2"/>
    <p:sldId id="268" r:id="rId3"/>
    <p:sldId id="397" r:id="rId4"/>
    <p:sldId id="404" r:id="rId5"/>
    <p:sldId id="409" r:id="rId6"/>
    <p:sldId id="406" r:id="rId7"/>
    <p:sldId id="407" r:id="rId8"/>
    <p:sldId id="403" r:id="rId9"/>
    <p:sldId id="411" r:id="rId10"/>
    <p:sldId id="398" r:id="rId11"/>
    <p:sldId id="394" r:id="rId12"/>
    <p:sldId id="400" r:id="rId13"/>
    <p:sldId id="401" r:id="rId14"/>
    <p:sldId id="304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r">
              <a:defRPr sz="1200"/>
            </a:lvl1pPr>
          </a:lstStyle>
          <a:p>
            <a:fld id="{1A95B1E3-E01D-4844-914B-67AE5DABFEA2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r">
              <a:defRPr sz="1200"/>
            </a:lvl1pPr>
          </a:lstStyle>
          <a:p>
            <a:fld id="{A95B91D6-359B-44DE-B98A-EA852474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r">
              <a:defRPr sz="1200"/>
            </a:lvl1pPr>
          </a:lstStyle>
          <a:p>
            <a:fld id="{9231F7DE-B1F1-4AAA-80F1-36EA85FE06E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9" tIns="46233" rIns="92469" bIns="462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69" tIns="46233" rIns="92469" bIns="462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r">
              <a:defRPr sz="1200"/>
            </a:lvl1pPr>
          </a:lstStyle>
          <a:p>
            <a:fld id="{0369E549-112D-43A8-ABED-235635D7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0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DAF98-72A9-4A34-9C6B-C0B5EDDA96F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1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24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6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45075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676400"/>
            <a:ext cx="7543801" cy="40233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7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2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9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8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8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4230C2-A63E-4514-90F3-4D32B7039B0F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A384F2-643A-44AA-9071-DD33E2896A8C}" type="slidenum">
              <a:rPr lang="en-US" smtClean="0">
                <a:solidFill>
                  <a:srgbClr val="FBD5B5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BD5B5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 Forum:  Understanding and Enforcing Fair Housing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" r="30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North Penn Legal Service:  Overview of Fair Housing</a:t>
            </a:r>
          </a:p>
          <a:p>
            <a:r>
              <a:rPr lang="en-US" dirty="0" smtClean="0"/>
              <a:t>Lori </a:t>
            </a:r>
            <a:r>
              <a:rPr lang="en-US" dirty="0" smtClean="0"/>
              <a:t>Molloy</a:t>
            </a:r>
            <a:r>
              <a:rPr lang="en-US" dirty="0" smtClean="0"/>
              <a:t>, Esq.  &amp; Marybeth Saporita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Additional Rights for  Individuals with Disabilities for Equal Enjoyment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u="sng" dirty="0" smtClean="0">
                <a:solidFill>
                  <a:schemeClr val="tx1"/>
                </a:solidFill>
                <a:latin typeface="Corbel" pitchFamily="34" charset="0"/>
              </a:rPr>
              <a:t>Reasonable Modifications</a:t>
            </a:r>
            <a:endParaRPr lang="en-US" u="sng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Structural change </a:t>
            </a:r>
            <a:r>
              <a:rPr lang="en-US" dirty="0" smtClean="0"/>
              <a:t>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Interior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Exterior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Common areas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 </a:t>
            </a:r>
            <a:r>
              <a:rPr lang="en-US" dirty="0"/>
              <a:t>Section 504, costs paid by housing provider if receives federal funding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latin typeface="Corbel" pitchFamily="34" charset="0"/>
              </a:rPr>
              <a:t>Reasonable Accommodations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Change, exception, or adjustment to a rule, practice, or </a:t>
            </a:r>
            <a:r>
              <a:rPr lang="en-US" dirty="0" smtClean="0"/>
              <a:t>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be requested at any time </a:t>
            </a:r>
            <a:r>
              <a:rPr lang="en-US" u="sng" dirty="0" smtClean="0"/>
              <a:t>prior to actually being evicted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Landeck</a:t>
            </a:r>
            <a:r>
              <a:rPr lang="en-US" dirty="0" smtClean="0"/>
              <a:t> v. </a:t>
            </a:r>
            <a:r>
              <a:rPr lang="en-US" dirty="0" err="1" smtClean="0"/>
              <a:t>Lebannon</a:t>
            </a:r>
            <a:r>
              <a:rPr lang="en-US" dirty="0" smtClean="0"/>
              <a:t> County Housing Authority, 967 A.2D 1009 (Pa. Super 2009)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Image result for fair housing 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724400"/>
            <a:ext cx="23812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6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>
                <a:latin typeface="Corbel" pitchFamily="34" charset="0"/>
              </a:rPr>
              <a:t>Accommodations May Not Be Required If: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orbel" pitchFamily="34" charset="0"/>
              </a:rPr>
              <a:t>Undue Financial And Administrative Burden On Housing Provider </a:t>
            </a:r>
            <a:endParaRPr lang="en-US" sz="2800" dirty="0" smtClean="0">
              <a:latin typeface="Corbe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Tenant </a:t>
            </a:r>
            <a:r>
              <a:rPr lang="en-US" sz="2800" dirty="0"/>
              <a:t>poses a direct threat to the health or safety of other residents or housing provider’s staff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Tenant would cause substantial physical damage to another person’s </a:t>
            </a:r>
            <a:r>
              <a:rPr lang="en-US" sz="2800" dirty="0" smtClean="0"/>
              <a:t>property</a:t>
            </a:r>
          </a:p>
          <a:p>
            <a:pPr marL="0" indent="0">
              <a:buNone/>
            </a:pPr>
            <a:r>
              <a:rPr lang="en-US" sz="2800" dirty="0" smtClean="0"/>
              <a:t>Burden of Proof: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Housing provider has the burden to show tenant is a direct threat or will cause substantial physical </a:t>
            </a:r>
            <a:r>
              <a:rPr lang="en-US" sz="2800" dirty="0" smtClean="0"/>
              <a:t>damage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200" dirty="0" smtClean="0"/>
              <a:t>High </a:t>
            </a:r>
            <a:r>
              <a:rPr lang="en-US" sz="2200" dirty="0"/>
              <a:t>burden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10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the Fair Housing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Tenant Raising a Defense in Eviction Action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  Complaint Filed </a:t>
            </a:r>
            <a:r>
              <a:rPr lang="en-US" sz="2400" dirty="0" smtClean="0"/>
              <a:t>with: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Dept</a:t>
            </a:r>
            <a:r>
              <a:rPr lang="en-US" sz="2000" dirty="0"/>
              <a:t>. of Housing &amp; Urban Development (HUD): 1 </a:t>
            </a:r>
            <a:r>
              <a:rPr lang="en-US" sz="2000" dirty="0" smtClean="0"/>
              <a:t>year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PA </a:t>
            </a:r>
            <a:r>
              <a:rPr lang="en-US" sz="2000" dirty="0"/>
              <a:t>Human Relations Commission (PHRC): 180 days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City Human Relations Commission: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Allentown &amp; Bethlehem: 180 days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Easton: 300 days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 Lawsuit Filed in State or Federal Court: 2 </a:t>
            </a:r>
            <a:r>
              <a:rPr lang="en-US" sz="2400" dirty="0" smtClean="0"/>
              <a:t>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7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76500" cy="2286000"/>
          </a:xfrm>
        </p:spPr>
        <p:txBody>
          <a:bodyPr>
            <a:normAutofit fontScale="90000"/>
          </a:bodyPr>
          <a:lstStyle/>
          <a:p>
            <a:r>
              <a:rPr lang="en-US" dirty="0"/>
              <a:t>Violation of Fair Housing </a:t>
            </a:r>
            <a:r>
              <a:rPr lang="en-US" dirty="0" smtClean="0"/>
              <a:t>Laws: </a:t>
            </a:r>
            <a:r>
              <a:rPr lang="en-US" dirty="0"/>
              <a:t>Consequences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Money Damages to Victims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Fines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Injunctive Relief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Mandatory Fair Housing Training for Housing Provider, Landlord, Management Company or Realty Company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Attorney’s Fees</a:t>
            </a:r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Types of Reliefs Ordered by Courts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834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148854"/>
            <a:ext cx="7543800" cy="1450975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>
                <a:solidFill>
                  <a:schemeClr val="tx1"/>
                </a:solidFill>
                <a:latin typeface="Corbel" pitchFamily="34" charset="0"/>
              </a:rPr>
              <a:t>North Penn Legal Services</a:t>
            </a:r>
            <a:r>
              <a:rPr lang="en-US" b="1" dirty="0" smtClean="0">
                <a:solidFill>
                  <a:schemeClr val="tx1"/>
                </a:solidFill>
                <a:latin typeface="Corbe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Corbel" pitchFamily="34" charset="0"/>
              </a:rPr>
              <a:t>www.northpennlegal.org</a:t>
            </a:r>
            <a:endParaRPr lang="en-US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838200" y="2133600"/>
            <a:ext cx="7543800" cy="4105275"/>
          </a:xfrm>
        </p:spPr>
        <p:txBody>
          <a:bodyPr>
            <a:noAutofit/>
          </a:bodyPr>
          <a:lstStyle/>
          <a:p>
            <a:pPr algn="ctr"/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559 Main Street, Suite 200, Bethlehem, PA 18018</a:t>
            </a:r>
          </a:p>
          <a:p>
            <a:pPr algn="ctr"/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Phone</a:t>
            </a:r>
            <a:r>
              <a:rPr lang="en-US" sz="2400" b="0" spc="0" dirty="0" smtClean="0">
                <a:solidFill>
                  <a:schemeClr val="tx1"/>
                </a:solidFill>
                <a:latin typeface="Corbel" pitchFamily="34" charset="0"/>
              </a:rPr>
              <a:t>: (610) 317-8757</a:t>
            </a:r>
          </a:p>
          <a:p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Office </a:t>
            </a:r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hours</a:t>
            </a:r>
            <a:r>
              <a:rPr lang="en-US" sz="2400" b="0" spc="0" dirty="0" smtClean="0">
                <a:solidFill>
                  <a:schemeClr val="tx1"/>
                </a:solidFill>
                <a:latin typeface="Corbel" pitchFamily="34" charset="0"/>
              </a:rPr>
              <a:t>: </a:t>
            </a:r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Monday - Friday </a:t>
            </a:r>
            <a:r>
              <a:rPr lang="en-US" sz="2400" b="0" spc="0" dirty="0" smtClean="0">
                <a:solidFill>
                  <a:schemeClr val="tx1"/>
                </a:solidFill>
                <a:latin typeface="Corbel" pitchFamily="34" charset="0"/>
              </a:rPr>
              <a:t>9:00 – 12:00 / 1:00 - 5:00 </a:t>
            </a:r>
          </a:p>
          <a:p>
            <a:r>
              <a:rPr lang="en-US" sz="2400" b="1" spc="0" dirty="0" smtClean="0">
                <a:solidFill>
                  <a:schemeClr val="tx1"/>
                </a:solidFill>
                <a:latin typeface="Corbel" pitchFamily="34" charset="0"/>
              </a:rPr>
              <a:t>Intake Line: 1-877-953-4250 or apply on our website 24/7</a:t>
            </a:r>
          </a:p>
          <a:p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Monday, Tuesday, Wednesday, Thursday</a:t>
            </a:r>
          </a:p>
          <a:p>
            <a:r>
              <a:rPr lang="en-US" sz="2400" b="0" spc="0" dirty="0" smtClean="0">
                <a:solidFill>
                  <a:schemeClr val="tx1"/>
                </a:solidFill>
                <a:latin typeface="Corbel" pitchFamily="34" charset="0"/>
              </a:rPr>
              <a:t>9:00 – 11:30 A.M. / 1:30 – 4 :00 P.M.</a:t>
            </a:r>
          </a:p>
          <a:p>
            <a:r>
              <a:rPr lang="en-US" sz="2400" b="0" cap="none" spc="0" dirty="0">
                <a:solidFill>
                  <a:schemeClr val="tx1"/>
                </a:solidFill>
                <a:latin typeface="Corbel" pitchFamily="34" charset="0"/>
              </a:rPr>
              <a:t>Friday </a:t>
            </a:r>
            <a:r>
              <a:rPr lang="en-US" sz="2400" b="0" cap="none" spc="0" dirty="0" smtClean="0">
                <a:solidFill>
                  <a:schemeClr val="tx1"/>
                </a:solidFill>
                <a:latin typeface="Corbel" pitchFamily="34" charset="0"/>
              </a:rPr>
              <a:t>9:00 </a:t>
            </a:r>
            <a:r>
              <a:rPr lang="en-US" sz="2400" b="0" cap="none" spc="0" dirty="0">
                <a:solidFill>
                  <a:schemeClr val="tx1"/>
                </a:solidFill>
                <a:latin typeface="Corbel" pitchFamily="34" charset="0"/>
              </a:rPr>
              <a:t>– 11:30 A.M. </a:t>
            </a:r>
            <a:endParaRPr lang="en-US" sz="2400" b="0" cap="none" spc="0" dirty="0" smtClean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2183" y="1600200"/>
            <a:ext cx="868680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002060"/>
                </a:solidFill>
                <a:latin typeface="Corbel" pitchFamily="34" charset="0"/>
              </a:rPr>
              <a:t>Information on self-help legal topics, latest news &amp; events updated regularly</a:t>
            </a:r>
            <a:endParaRPr lang="en-US" sz="2000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9" name="Picture 3" descr="Y:\RobertN\npls-square-small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46" y="5181600"/>
            <a:ext cx="2692191" cy="10576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85800" y="4114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-609600"/>
            <a:ext cx="2743200" cy="51054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rbel" pitchFamily="34" charset="0"/>
              </a:rPr>
              <a:t>F</a:t>
            </a:r>
            <a: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  <a:t>AIR</a:t>
            </a:r>
            <a:b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  <a:t>HOUSING</a:t>
            </a:r>
            <a:b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Corbel" pitchFamily="34" charset="0"/>
              </a:rPr>
              <a:t>Overview</a:t>
            </a: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Arial Rounded MT Bold"/>
              </a:rPr>
              <a:t/>
            </a:r>
            <a:b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Arial Rounded MT Bold"/>
              </a:rPr>
            </a:br>
            <a:endParaRPr lang="en-US" sz="320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76600" y="304800"/>
            <a:ext cx="5562600" cy="586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r>
              <a:rPr lang="en-US" sz="3200" dirty="0" smtClean="0">
                <a:solidFill>
                  <a:schemeClr val="tx1"/>
                </a:solidFill>
              </a:rPr>
              <a:t>Laws that protect certain individuals (protected classes) from discrimination in housing transactions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</a:t>
            </a:r>
            <a:r>
              <a:rPr lang="en-US" sz="3200" dirty="0" smtClean="0">
                <a:solidFill>
                  <a:schemeClr val="tx1"/>
                </a:solidFill>
              </a:rPr>
              <a:t>Laws apply to “dwellings" 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dirty="0" smtClean="0">
                <a:solidFill>
                  <a:schemeClr val="tx1"/>
                </a:solidFill>
              </a:rPr>
              <a:t>structures </a:t>
            </a:r>
            <a:r>
              <a:rPr lang="en-US" sz="3200" dirty="0">
                <a:solidFill>
                  <a:schemeClr val="tx1"/>
                </a:solidFill>
              </a:rPr>
              <a:t>designed or occupied as residences or land offered for sale where a residence will be </a:t>
            </a:r>
            <a:r>
              <a:rPr lang="en-US" sz="3200" dirty="0" smtClean="0">
                <a:solidFill>
                  <a:schemeClr val="tx1"/>
                </a:solidFill>
              </a:rPr>
              <a:t>built)</a:t>
            </a:r>
          </a:p>
        </p:txBody>
      </p:sp>
    </p:spTree>
    <p:extLst>
      <p:ext uri="{BB962C8B-B14F-4D97-AF65-F5344CB8AC3E}">
        <p14:creationId xmlns:p14="http://schemas.microsoft.com/office/powerpoint/2010/main" val="6525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552700" cy="2286000"/>
          </a:xfrm>
        </p:spPr>
        <p:txBody>
          <a:bodyPr>
            <a:normAutofit/>
          </a:bodyPr>
          <a:lstStyle/>
          <a:p>
            <a:r>
              <a:rPr lang="en-US" sz="4800" dirty="0"/>
              <a:t>Protected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COLOR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NATIONAL ORIGIN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RELIGION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SEX (1974)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FAMILIAL STATUS (1988)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DISABILITY (1988)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AGE 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(</a:t>
            </a:r>
            <a:r>
              <a:rPr lang="en-US" sz="2400" dirty="0"/>
              <a:t>under PHRA, 40 years and older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8" name="Picture 4" descr="Image result for protected c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448050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5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Dwelling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Private housing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Public housing and subsidized housing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Manufactured home communities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Group homes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Rooming or boarding houses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Nursing homes and assisted living centers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Residential drug &amp; alcohol treatment facilities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Homeless shelters </a:t>
            </a:r>
            <a:endParaRPr lang="en-US" dirty="0" smtClean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(</a:t>
            </a:r>
            <a:r>
              <a:rPr lang="en-US" dirty="0"/>
              <a:t>case-by-case basis)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University housing (dorms)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Vacant land offered for sale or </a:t>
            </a:r>
            <a:r>
              <a:rPr lang="en-US" dirty="0" smtClean="0"/>
              <a:t>lease</a:t>
            </a:r>
            <a:endParaRPr lang="en-US" dirty="0"/>
          </a:p>
        </p:txBody>
      </p:sp>
      <p:pic>
        <p:nvPicPr>
          <p:cNvPr id="1026" name="Picture 2" descr="Image result for apart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bile home p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3116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ursing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655" y="4859339"/>
            <a:ext cx="38671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Dwelling Exemptions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67840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u="sng" dirty="0">
                <a:latin typeface="Calibri" panose="020F0502020204030204" pitchFamily="34" charset="0"/>
              </a:rPr>
              <a:t>FHA</a:t>
            </a:r>
            <a:r>
              <a:rPr lang="en-US" sz="2400" dirty="0">
                <a:latin typeface="Calibri" panose="020F0502020204030204" pitchFamily="34" charset="0"/>
              </a:rPr>
              <a:t>: exempts </a:t>
            </a:r>
            <a:r>
              <a:rPr lang="en-US" sz="2400" i="1" dirty="0">
                <a:latin typeface="Calibri" panose="020F0502020204030204" pitchFamily="34" charset="0"/>
              </a:rPr>
              <a:t>owner-occupied</a:t>
            </a:r>
            <a:r>
              <a:rPr lang="en-US" sz="2400" dirty="0">
                <a:latin typeface="Calibri" panose="020F0502020204030204" pitchFamily="34" charset="0"/>
              </a:rPr>
              <a:t> buildings with </a:t>
            </a:r>
            <a:r>
              <a:rPr lang="en-US" sz="2400" i="1" dirty="0">
                <a:latin typeface="Calibri" panose="020F0502020204030204" pitchFamily="34" charset="0"/>
              </a:rPr>
              <a:t>no more than four </a:t>
            </a:r>
            <a:r>
              <a:rPr lang="en-US" sz="2400" dirty="0">
                <a:latin typeface="Calibri" panose="020F0502020204030204" pitchFamily="34" charset="0"/>
              </a:rPr>
              <a:t>units, </a:t>
            </a:r>
            <a:r>
              <a:rPr lang="en-US" sz="2400" i="1" dirty="0">
                <a:latin typeface="Calibri" panose="020F0502020204030204" pitchFamily="34" charset="0"/>
              </a:rPr>
              <a:t>single-family </a:t>
            </a:r>
            <a:r>
              <a:rPr lang="en-US" sz="2400" dirty="0">
                <a:latin typeface="Calibri" panose="020F0502020204030204" pitchFamily="34" charset="0"/>
              </a:rPr>
              <a:t>housing </a:t>
            </a:r>
            <a:r>
              <a:rPr lang="en-US" sz="2400" i="1" dirty="0">
                <a:latin typeface="Calibri" panose="020F0502020204030204" pitchFamily="34" charset="0"/>
              </a:rPr>
              <a:t>sold or rented without the use of a broker</a:t>
            </a:r>
            <a:r>
              <a:rPr lang="en-US" sz="2400" dirty="0">
                <a:latin typeface="Calibri" panose="020F0502020204030204" pitchFamily="34" charset="0"/>
              </a:rPr>
              <a:t>, and housing operated by organizations and private clubs that limit occupancy to </a:t>
            </a:r>
            <a:r>
              <a:rPr lang="en-US" sz="2400" i="1" dirty="0" smtClean="0">
                <a:latin typeface="Calibri" panose="020F0502020204030204" pitchFamily="34" charset="0"/>
              </a:rPr>
              <a:t>members or organizations and private clubs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Calibri" panose="020F0502020204030204" pitchFamily="34" charset="0"/>
              </a:rPr>
              <a:t>Pennsylvania Human Relations </a:t>
            </a:r>
            <a:r>
              <a:rPr lang="en-US" sz="2400" u="sng" dirty="0" smtClean="0">
                <a:latin typeface="Calibri" panose="020F0502020204030204" pitchFamily="34" charset="0"/>
              </a:rPr>
              <a:t>Commission:</a:t>
            </a:r>
            <a:r>
              <a:rPr lang="en-US" sz="2400" dirty="0" smtClean="0">
                <a:latin typeface="Calibri" panose="020F0502020204030204" pitchFamily="34" charset="0"/>
              </a:rPr>
              <a:t>  two unit building where one of the units is occupied by the owner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419600"/>
            <a:ext cx="2786063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9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Fair Housing Act (federal)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Title </a:t>
            </a:r>
            <a:r>
              <a:rPr lang="en-US" dirty="0"/>
              <a:t>VIII of the Civil Rights Act of </a:t>
            </a:r>
            <a:r>
              <a:rPr lang="en-US" dirty="0" smtClean="0"/>
              <a:t>1968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</a:t>
            </a:r>
            <a:r>
              <a:rPr lang="en-US" dirty="0" smtClean="0"/>
              <a:t>2 </a:t>
            </a:r>
            <a:r>
              <a:rPr lang="en-US" dirty="0"/>
              <a:t>U.S.C. 3601, Section </a:t>
            </a:r>
            <a:r>
              <a:rPr lang="en-US" dirty="0" smtClean="0"/>
              <a:t>800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Sets </a:t>
            </a:r>
            <a:r>
              <a:rPr lang="en-US" dirty="0"/>
              <a:t>the minimum </a:t>
            </a:r>
            <a:r>
              <a:rPr lang="en-US" dirty="0" smtClean="0"/>
              <a:t>protections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HUD’s </a:t>
            </a:r>
            <a:r>
              <a:rPr lang="en-US" sz="2400" dirty="0"/>
              <a:t>Equal Access Rule (federal)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recipients </a:t>
            </a:r>
            <a:r>
              <a:rPr lang="en-US" dirty="0"/>
              <a:t>of federal </a:t>
            </a:r>
            <a:r>
              <a:rPr lang="en-US" dirty="0" smtClean="0"/>
              <a:t>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Section </a:t>
            </a:r>
            <a:r>
              <a:rPr lang="en-US" sz="2400" dirty="0"/>
              <a:t>504 of the Rehabilitation Act (</a:t>
            </a:r>
            <a:r>
              <a:rPr lang="en-US" sz="2400" dirty="0" smtClean="0"/>
              <a:t>federal)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recipients </a:t>
            </a:r>
            <a:r>
              <a:rPr lang="en-US" dirty="0"/>
              <a:t>of federal </a:t>
            </a:r>
            <a:r>
              <a:rPr lang="en-US" dirty="0" smtClean="0"/>
              <a:t>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Pennsylvania </a:t>
            </a:r>
            <a:r>
              <a:rPr lang="en-US" sz="2400" dirty="0"/>
              <a:t>Human Relations Act (state)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Cities, municipalities, etc. can also have </a:t>
            </a:r>
            <a:r>
              <a:rPr lang="en-US" sz="2400" dirty="0" smtClean="0"/>
              <a:t>laws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Allentown</a:t>
            </a:r>
            <a:r>
              <a:rPr lang="en-US" dirty="0"/>
              <a:t>, Bethlehem, Easton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3074" name="Picture 2" descr="Image result for fair housing law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" y="37338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 result for fair housing 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2" y="3871912"/>
            <a:ext cx="2452688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 Housing 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Prohibits specific actions based on an individual being a member of a protected class, including: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Refuse to rent or sell </a:t>
            </a:r>
            <a:r>
              <a:rPr lang="en-US" sz="2000" dirty="0" smtClean="0"/>
              <a:t>housing or otherwise make housing unavailable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Including imposing different terms for loans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Set </a:t>
            </a:r>
            <a:r>
              <a:rPr lang="en-US" sz="2000" dirty="0"/>
              <a:t>different terms, conditions or privileges for sale or rental of a dwelling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Provide different housing services or facilities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Falsely deny that housing is available for inspection, sale, or </a:t>
            </a:r>
            <a:r>
              <a:rPr lang="en-US" sz="2000" dirty="0" smtClean="0"/>
              <a:t>rental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Advertise or make any statement that indicates a limitation or preference based on </a:t>
            </a:r>
            <a:r>
              <a:rPr lang="en-US" sz="2000" dirty="0" smtClean="0"/>
              <a:t>being a member of a protected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Take action against someone exercising a fair housing right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Additional</a:t>
            </a:r>
            <a:r>
              <a:rPr lang="en-US" sz="2600" dirty="0" smtClean="0"/>
              <a:t> protections if you have a disability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625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Requires equal access to HUD programs without regard to actual or perceived</a:t>
            </a:r>
            <a:r>
              <a:rPr lang="en-US" sz="2400" u="sng" dirty="0"/>
              <a:t> sexual orientation </a:t>
            </a:r>
            <a:r>
              <a:rPr lang="en-US" sz="2400" dirty="0"/>
              <a:t>or </a:t>
            </a:r>
            <a:r>
              <a:rPr lang="en-US" sz="2400" u="sng" dirty="0"/>
              <a:t>gender identity</a:t>
            </a:r>
            <a:r>
              <a:rPr lang="en-US" sz="2400" dirty="0"/>
              <a:t> or </a:t>
            </a:r>
            <a:r>
              <a:rPr lang="en-US" sz="2400" u="sng" dirty="0"/>
              <a:t>marital status </a:t>
            </a:r>
            <a:r>
              <a:rPr lang="en-US" sz="2400" dirty="0" smtClean="0"/>
              <a:t>in: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HUD </a:t>
            </a:r>
            <a:r>
              <a:rPr lang="en-US" dirty="0"/>
              <a:t>assisted housing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         (public housing, Section 8 Housing Choice Vouchers, project-based Section </a:t>
            </a:r>
            <a:r>
              <a:rPr lang="en-US" dirty="0" smtClean="0"/>
              <a:t>8)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Housing </a:t>
            </a:r>
            <a:r>
              <a:rPr lang="en-US" dirty="0"/>
              <a:t>whose financing is insured by </a:t>
            </a:r>
            <a:r>
              <a:rPr lang="en-US" dirty="0" smtClean="0"/>
              <a:t>HUD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FHA-insured </a:t>
            </a:r>
            <a:r>
              <a:rPr lang="en-US" dirty="0"/>
              <a:t>mortgage financing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Laws &amp; Regulations Specific to Federally Funded Housing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err="1" smtClean="0"/>
              <a:t>Hud’s</a:t>
            </a:r>
            <a:r>
              <a:rPr lang="en-US" u="sng" dirty="0" smtClean="0"/>
              <a:t> equal access rule</a:t>
            </a:r>
            <a:endParaRPr lang="en-US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Section 504 of the rehabilitation act</a:t>
            </a:r>
          </a:p>
          <a:p>
            <a:r>
              <a:rPr lang="en-US" sz="2800" u="sng" dirty="0">
                <a:latin typeface="Calibri" panose="020F0502020204030204" pitchFamily="34" charset="0"/>
              </a:rPr>
              <a:t> </a:t>
            </a:r>
            <a:r>
              <a:rPr lang="en-US" u="sng" dirty="0">
                <a:latin typeface="Calibri" panose="020F0502020204030204" pitchFamily="34" charset="0"/>
              </a:rPr>
              <a:t>(DHHS §504 45 CFR Part 84) 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114300" lvl="3" indent="-114300"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700" dirty="0"/>
              <a:t>Prohibits discrimination on the basis of disability in programs </a:t>
            </a:r>
            <a:r>
              <a:rPr lang="en-US" sz="1700" dirty="0" smtClean="0"/>
              <a:t>&amp; activities </a:t>
            </a:r>
            <a:r>
              <a:rPr lang="en-US" sz="1700" dirty="0"/>
              <a:t>conducted by HUD or </a:t>
            </a:r>
            <a:r>
              <a:rPr lang="en-US" sz="1700" dirty="0" smtClean="0"/>
              <a:t>receipt ants of financial </a:t>
            </a:r>
            <a:r>
              <a:rPr lang="en-US" sz="1700" dirty="0"/>
              <a:t>assistance from HUD  </a:t>
            </a:r>
          </a:p>
          <a:p>
            <a:pPr marL="114300" lvl="3" indent="-114300"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700" dirty="0"/>
              <a:t>Enforces the right of individuals to live in federally subsidized housing free from discrimination on the basis of disability. </a:t>
            </a:r>
          </a:p>
          <a:p>
            <a:pPr marL="114300" lvl="3" indent="-114300"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700" dirty="0"/>
              <a:t>Covers all HUD programs except for its mortgage insurance and loan guarantee programs. </a:t>
            </a:r>
            <a:endParaRPr lang="en-US" sz="1700" dirty="0" smtClean="0"/>
          </a:p>
          <a:p>
            <a:pPr marL="114300" lvl="3" indent="-114300"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700" dirty="0"/>
              <a:t>F</a:t>
            </a:r>
            <a:r>
              <a:rPr lang="en-US" sz="1700" dirty="0" smtClean="0"/>
              <a:t>orbids </a:t>
            </a:r>
            <a:r>
              <a:rPr lang="en-US" sz="1700" dirty="0"/>
              <a:t>organizations from excluding or denying individuals with disabilities equal opportunity to receive program benefits and services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335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and Local Protections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Pennsylvania Human Relations 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Makes </a:t>
            </a:r>
            <a:r>
              <a:rPr lang="en-US" sz="2400" dirty="0"/>
              <a:t>it illegal to </a:t>
            </a:r>
            <a:r>
              <a:rPr lang="en-US" sz="2400" dirty="0" smtClean="0"/>
              <a:t>discriminate in </a:t>
            </a:r>
            <a:r>
              <a:rPr lang="en-US" sz="2400" dirty="0"/>
              <a:t>a housing related transaction on the basis of age, above the age </a:t>
            </a:r>
            <a:r>
              <a:rPr lang="en-US" sz="2400" dirty="0" smtClean="0"/>
              <a:t>of 40</a:t>
            </a:r>
            <a:r>
              <a:rPr lang="en-US" sz="2400" dirty="0"/>
              <a:t>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Allentown, Bethlehem &amp; Easton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Cannot discriminate on the basis of sexual orientation, gender identity and gender </a:t>
            </a:r>
            <a:r>
              <a:rPr lang="en-US" sz="2400" dirty="0" smtClean="0"/>
              <a:t>expression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Cannot discriminate on the basis of marital status</a:t>
            </a:r>
          </a:p>
          <a:p>
            <a:endParaRPr lang="en-US" sz="2400" dirty="0"/>
          </a:p>
        </p:txBody>
      </p:sp>
      <p:pic>
        <p:nvPicPr>
          <p:cNvPr id="1026" name="Picture 2" descr="Image result for pennsylvania human relations commi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72862"/>
            <a:ext cx="3745230" cy="9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ender ident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863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NPLS">
      <a:dk1>
        <a:srgbClr val="002060"/>
      </a:dk1>
      <a:lt1>
        <a:sysClr val="window" lastClr="FFFFFF"/>
      </a:lt1>
      <a:dk2>
        <a:srgbClr val="637052"/>
      </a:dk2>
      <a:lt2>
        <a:srgbClr val="CCDDEA"/>
      </a:lt2>
      <a:accent1>
        <a:srgbClr val="021772"/>
      </a:accent1>
      <a:accent2>
        <a:srgbClr val="BE2B0E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897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Rounded MT Bold</vt:lpstr>
      <vt:lpstr>Calibri</vt:lpstr>
      <vt:lpstr>Calibri Light</vt:lpstr>
      <vt:lpstr>Comic Sans MS</vt:lpstr>
      <vt:lpstr>Corbel</vt:lpstr>
      <vt:lpstr>Wingdings</vt:lpstr>
      <vt:lpstr>Retrospect</vt:lpstr>
      <vt:lpstr>Fair Housing Forum:  Understanding and Enforcing Fair Housing</vt:lpstr>
      <vt:lpstr>FAIR HOUSING  Overview </vt:lpstr>
      <vt:lpstr>Protected Classes</vt:lpstr>
      <vt:lpstr>Defining a Dwelling</vt:lpstr>
      <vt:lpstr>Dwelling Exemptions </vt:lpstr>
      <vt:lpstr>Coverage</vt:lpstr>
      <vt:lpstr>Fair Housing Act</vt:lpstr>
      <vt:lpstr>Laws &amp; Regulations Specific to Federally Funded Housing</vt:lpstr>
      <vt:lpstr>State and Local Protections</vt:lpstr>
      <vt:lpstr>Additional Rights for  Individuals with Disabilities for Equal Enjoyment</vt:lpstr>
      <vt:lpstr>Accommodations May Not Be Required If:</vt:lpstr>
      <vt:lpstr>Enforcing the Fair Housing Act</vt:lpstr>
      <vt:lpstr>Violation of Fair Housing Laws: Consequences</vt:lpstr>
      <vt:lpstr>North Penn Legal Services www.northpennlegal.org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Petronko</dc:creator>
  <cp:lastModifiedBy>Carrie Ann Ploppert</cp:lastModifiedBy>
  <cp:revision>275</cp:revision>
  <cp:lastPrinted>2016-12-12T13:34:21Z</cp:lastPrinted>
  <dcterms:created xsi:type="dcterms:W3CDTF">2015-04-28T19:52:45Z</dcterms:created>
  <dcterms:modified xsi:type="dcterms:W3CDTF">2017-04-17T15:05:46Z</dcterms:modified>
</cp:coreProperties>
</file>