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6"/>
  </p:notesMasterIdLst>
  <p:handoutMasterIdLst>
    <p:handoutMasterId r:id="rId17"/>
  </p:handoutMasterIdLst>
  <p:sldIdLst>
    <p:sldId id="402" r:id="rId2"/>
    <p:sldId id="268" r:id="rId3"/>
    <p:sldId id="397" r:id="rId4"/>
    <p:sldId id="404" r:id="rId5"/>
    <p:sldId id="409" r:id="rId6"/>
    <p:sldId id="406" r:id="rId7"/>
    <p:sldId id="407" r:id="rId8"/>
    <p:sldId id="403" r:id="rId9"/>
    <p:sldId id="411" r:id="rId10"/>
    <p:sldId id="398" r:id="rId11"/>
    <p:sldId id="394" r:id="rId12"/>
    <p:sldId id="400" r:id="rId13"/>
    <p:sldId id="401" r:id="rId14"/>
    <p:sldId id="304" r:id="rId15"/>
  </p:sldIdLst>
  <p:sldSz cx="9144000" cy="6858000" type="screen4x3"/>
  <p:notesSz cx="6950075" cy="92360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463" autoAdjust="0"/>
    <p:restoredTop sz="94660"/>
  </p:normalViewPr>
  <p:slideViewPr>
    <p:cSldViewPr>
      <p:cViewPr varScale="1">
        <p:scale>
          <a:sx n="84" d="100"/>
          <a:sy n="84" d="100"/>
        </p:scale>
        <p:origin x="1512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11699" cy="461804"/>
          </a:xfrm>
          <a:prstGeom prst="rect">
            <a:avLst/>
          </a:prstGeom>
        </p:spPr>
        <p:txBody>
          <a:bodyPr vert="horz" lIns="92469" tIns="46233" rIns="92469" bIns="46233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36771" y="0"/>
            <a:ext cx="3011699" cy="461804"/>
          </a:xfrm>
          <a:prstGeom prst="rect">
            <a:avLst/>
          </a:prstGeom>
        </p:spPr>
        <p:txBody>
          <a:bodyPr vert="horz" lIns="92469" tIns="46233" rIns="92469" bIns="46233" rtlCol="0"/>
          <a:lstStyle>
            <a:lvl1pPr algn="r">
              <a:defRPr sz="1200"/>
            </a:lvl1pPr>
          </a:lstStyle>
          <a:p>
            <a:fld id="{1A95B1E3-E01D-4844-914B-67AE5DABFEA2}" type="datetimeFigureOut">
              <a:rPr lang="en-US" smtClean="0"/>
              <a:t>4/17/2017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772668"/>
            <a:ext cx="3011699" cy="461804"/>
          </a:xfrm>
          <a:prstGeom prst="rect">
            <a:avLst/>
          </a:prstGeom>
        </p:spPr>
        <p:txBody>
          <a:bodyPr vert="horz" lIns="92469" tIns="46233" rIns="92469" bIns="46233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36771" y="8772668"/>
            <a:ext cx="3011699" cy="461804"/>
          </a:xfrm>
          <a:prstGeom prst="rect">
            <a:avLst/>
          </a:prstGeom>
        </p:spPr>
        <p:txBody>
          <a:bodyPr vert="horz" lIns="92469" tIns="46233" rIns="92469" bIns="46233" rtlCol="0" anchor="b"/>
          <a:lstStyle>
            <a:lvl1pPr algn="r">
              <a:defRPr sz="1200"/>
            </a:lvl1pPr>
          </a:lstStyle>
          <a:p>
            <a:fld id="{A95B91D6-359B-44DE-B98A-EA85247455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497169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11699" cy="461804"/>
          </a:xfrm>
          <a:prstGeom prst="rect">
            <a:avLst/>
          </a:prstGeom>
        </p:spPr>
        <p:txBody>
          <a:bodyPr vert="horz" lIns="92469" tIns="46233" rIns="92469" bIns="46233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36771" y="0"/>
            <a:ext cx="3011699" cy="461804"/>
          </a:xfrm>
          <a:prstGeom prst="rect">
            <a:avLst/>
          </a:prstGeom>
        </p:spPr>
        <p:txBody>
          <a:bodyPr vert="horz" lIns="92469" tIns="46233" rIns="92469" bIns="46233" rtlCol="0"/>
          <a:lstStyle>
            <a:lvl1pPr algn="r">
              <a:defRPr sz="1200"/>
            </a:lvl1pPr>
          </a:lstStyle>
          <a:p>
            <a:fld id="{9231F7DE-B1F1-4AAA-80F1-36EA85FE06EE}" type="datetimeFigureOut">
              <a:rPr lang="en-US" smtClean="0"/>
              <a:t>4/17/2017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692150"/>
            <a:ext cx="4616450" cy="34639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469" tIns="46233" rIns="92469" bIns="46233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5008" y="4387136"/>
            <a:ext cx="5560060" cy="4156234"/>
          </a:xfrm>
          <a:prstGeom prst="rect">
            <a:avLst/>
          </a:prstGeom>
        </p:spPr>
        <p:txBody>
          <a:bodyPr vert="horz" lIns="92469" tIns="46233" rIns="92469" bIns="46233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772668"/>
            <a:ext cx="3011699" cy="461804"/>
          </a:xfrm>
          <a:prstGeom prst="rect">
            <a:avLst/>
          </a:prstGeom>
        </p:spPr>
        <p:txBody>
          <a:bodyPr vert="horz" lIns="92469" tIns="46233" rIns="92469" bIns="46233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36771" y="8772668"/>
            <a:ext cx="3011699" cy="461804"/>
          </a:xfrm>
          <a:prstGeom prst="rect">
            <a:avLst/>
          </a:prstGeom>
        </p:spPr>
        <p:txBody>
          <a:bodyPr vert="horz" lIns="92469" tIns="46233" rIns="92469" bIns="46233" rtlCol="0" anchor="b"/>
          <a:lstStyle>
            <a:lvl1pPr algn="r">
              <a:defRPr sz="1200"/>
            </a:lvl1pPr>
          </a:lstStyle>
          <a:p>
            <a:fld id="{0369E549-112D-43A8-ABED-235635D733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65029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6DAF98-72A9-4A34-9C6B-C0B5EDDA96F4}" type="slidenum">
              <a:rPr lang="en-US" smtClean="0">
                <a:solidFill>
                  <a:prstClr val="black"/>
                </a:solidFill>
              </a:rPr>
              <a:pPr/>
              <a:t>2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275129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2960" y="758952"/>
            <a:ext cx="75438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5038" y="4455621"/>
            <a:ext cx="75438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4230C2-A63E-4514-90F3-4D32B7039B0F}" type="datetimeFigureOut">
              <a:rPr lang="en-US" smtClean="0"/>
              <a:pPr/>
              <a:t>4/17/2017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384F2-643A-44AA-9071-DD33E2896A8C}" type="slidenum">
              <a:rPr lang="en-US" smtClean="0">
                <a:solidFill>
                  <a:srgbClr val="FBD5B5">
                    <a:shade val="75000"/>
                  </a:srgbClr>
                </a:solidFill>
              </a:rPr>
              <a:pPr/>
              <a:t>‹#›</a:t>
            </a:fld>
            <a:endParaRPr lang="en-US" dirty="0">
              <a:solidFill>
                <a:srgbClr val="FBD5B5">
                  <a:shade val="75000"/>
                </a:srgbClr>
              </a:solidFill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852497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4230C2-A63E-4514-90F3-4D32B7039B0F}" type="datetimeFigureOut">
              <a:rPr lang="en-US" smtClean="0"/>
              <a:pPr/>
              <a:t>4/17/2017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384F2-643A-44AA-9071-DD33E2896A8C}" type="slidenum">
              <a:rPr lang="en-US" smtClean="0">
                <a:solidFill>
                  <a:srgbClr val="FBD5B5">
                    <a:shade val="75000"/>
                  </a:srgbClr>
                </a:solidFill>
              </a:rPr>
              <a:pPr/>
              <a:t>‹#›</a:t>
            </a:fld>
            <a:endParaRPr lang="en-US" dirty="0">
              <a:solidFill>
                <a:srgbClr val="FBD5B5">
                  <a:shade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67496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414779"/>
            <a:ext cx="1971675" cy="575742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414779"/>
            <a:ext cx="5800725" cy="5757420"/>
          </a:xfrm>
        </p:spPr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4230C2-A63E-4514-90F3-4D32B7039B0F}" type="datetimeFigureOut">
              <a:rPr lang="en-US" smtClean="0"/>
              <a:pPr/>
              <a:t>4/17/2017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384F2-643A-44AA-9071-DD33E2896A8C}" type="slidenum">
              <a:rPr lang="en-US" smtClean="0">
                <a:solidFill>
                  <a:srgbClr val="FBD5B5">
                    <a:shade val="75000"/>
                  </a:srgbClr>
                </a:solidFill>
              </a:rPr>
              <a:pPr/>
              <a:t>‹#›</a:t>
            </a:fld>
            <a:endParaRPr lang="en-US" dirty="0">
              <a:solidFill>
                <a:srgbClr val="FBD5B5">
                  <a:shade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814644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76200"/>
            <a:ext cx="7543800" cy="1450757"/>
          </a:xfrm>
        </p:spPr>
        <p:txBody>
          <a:bodyPr/>
          <a:lstStyle>
            <a:lvl1pPr>
              <a:defRPr b="1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2959" y="1676400"/>
            <a:ext cx="7543801" cy="4023360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  <a:lvl2pPr>
              <a:defRPr>
                <a:solidFill>
                  <a:schemeClr val="accent1"/>
                </a:solidFill>
              </a:defRPr>
            </a:lvl2pPr>
            <a:lvl3pPr>
              <a:defRPr>
                <a:solidFill>
                  <a:schemeClr val="accent1"/>
                </a:solidFill>
              </a:defRPr>
            </a:lvl3pPr>
            <a:lvl4pPr>
              <a:defRPr>
                <a:solidFill>
                  <a:schemeClr val="accent1"/>
                </a:solidFill>
              </a:defRPr>
            </a:lvl4pPr>
            <a:lvl5pPr>
              <a:defRPr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4230C2-A63E-4514-90F3-4D32B7039B0F}" type="datetimeFigureOut">
              <a:rPr lang="en-US" smtClean="0"/>
              <a:pPr/>
              <a:t>4/17/2017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384F2-643A-44AA-9071-DD33E2896A8C}" type="slidenum">
              <a:rPr lang="en-US" smtClean="0">
                <a:solidFill>
                  <a:srgbClr val="FBD5B5">
                    <a:shade val="75000"/>
                  </a:srgbClr>
                </a:solidFill>
              </a:rPr>
              <a:pPr/>
              <a:t>‹#›</a:t>
            </a:fld>
            <a:endParaRPr lang="en-US" dirty="0">
              <a:solidFill>
                <a:srgbClr val="FBD5B5">
                  <a:shade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23710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758952"/>
            <a:ext cx="75438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4453128"/>
            <a:ext cx="75438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4230C2-A63E-4514-90F3-4D32B7039B0F}" type="datetimeFigureOut">
              <a:rPr lang="en-US" smtClean="0"/>
              <a:pPr/>
              <a:t>4/17/2017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384F2-643A-44AA-9071-DD33E2896A8C}" type="slidenum">
              <a:rPr lang="en-US" smtClean="0">
                <a:solidFill>
                  <a:srgbClr val="FBD5B5">
                    <a:shade val="75000"/>
                  </a:srgbClr>
                </a:solidFill>
              </a:rPr>
              <a:pPr/>
              <a:t>‹#›</a:t>
            </a:fld>
            <a:endParaRPr lang="en-US" dirty="0">
              <a:solidFill>
                <a:srgbClr val="FBD5B5">
                  <a:shade val="75000"/>
                </a:srgbClr>
              </a:solidFill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688215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845734"/>
            <a:ext cx="370332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440" y="1845736"/>
            <a:ext cx="3703320" cy="402335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4230C2-A63E-4514-90F3-4D32B7039B0F}" type="datetimeFigureOut">
              <a:rPr lang="en-US" smtClean="0"/>
              <a:pPr/>
              <a:t>4/17/2017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384F2-643A-44AA-9071-DD33E2896A8C}" type="slidenum">
              <a:rPr lang="en-US" smtClean="0">
                <a:solidFill>
                  <a:srgbClr val="FBD5B5">
                    <a:shade val="75000"/>
                  </a:srgbClr>
                </a:solidFill>
              </a:rPr>
              <a:pPr/>
              <a:t>‹#›</a:t>
            </a:fld>
            <a:endParaRPr lang="en-US" dirty="0">
              <a:solidFill>
                <a:srgbClr val="FBD5B5">
                  <a:shade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0857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2960" y="2582334"/>
            <a:ext cx="3703320" cy="32867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44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2582334"/>
            <a:ext cx="3703320" cy="32867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4230C2-A63E-4514-90F3-4D32B7039B0F}" type="datetimeFigureOut">
              <a:rPr lang="en-US" smtClean="0"/>
              <a:pPr/>
              <a:t>4/17/2017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384F2-643A-44AA-9071-DD33E2896A8C}" type="slidenum">
              <a:rPr lang="en-US" smtClean="0">
                <a:solidFill>
                  <a:srgbClr val="FBD5B5">
                    <a:shade val="75000"/>
                  </a:srgbClr>
                </a:solidFill>
              </a:rPr>
              <a:pPr/>
              <a:t>‹#›</a:t>
            </a:fld>
            <a:endParaRPr lang="en-US" dirty="0">
              <a:solidFill>
                <a:srgbClr val="FBD5B5">
                  <a:shade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150287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4230C2-A63E-4514-90F3-4D32B7039B0F}" type="datetimeFigureOut">
              <a:rPr lang="en-US" smtClean="0"/>
              <a:pPr/>
              <a:t>4/17/2017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384F2-643A-44AA-9071-DD33E2896A8C}" type="slidenum">
              <a:rPr lang="en-US" smtClean="0">
                <a:solidFill>
                  <a:srgbClr val="FBD5B5">
                    <a:shade val="75000"/>
                  </a:srgbClr>
                </a:solidFill>
              </a:rPr>
              <a:pPr/>
              <a:t>‹#›</a:t>
            </a:fld>
            <a:endParaRPr lang="en-US" dirty="0">
              <a:solidFill>
                <a:srgbClr val="FBD5B5">
                  <a:shade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83946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4230C2-A63E-4514-90F3-4D32B7039B0F}" type="datetimeFigureOut">
              <a:rPr lang="en-US" smtClean="0"/>
              <a:pPr/>
              <a:t>4/17/2017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384F2-643A-44AA-9071-DD33E2896A8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02840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3" y="0"/>
            <a:ext cx="3038093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3030053" y="0"/>
            <a:ext cx="48006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594359"/>
            <a:ext cx="24003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60237" y="731520"/>
            <a:ext cx="5009393" cy="52578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926080"/>
            <a:ext cx="24003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49134" y="6459786"/>
            <a:ext cx="1963883" cy="365125"/>
          </a:xfrm>
        </p:spPr>
        <p:txBody>
          <a:bodyPr/>
          <a:lstStyle>
            <a:lvl1pPr algn="l">
              <a:defRPr/>
            </a:lvl1pPr>
          </a:lstStyle>
          <a:p>
            <a:fld id="{374230C2-A63E-4514-90F3-4D32B7039B0F}" type="datetimeFigureOut">
              <a:rPr lang="en-US" smtClean="0"/>
              <a:pPr/>
              <a:t>4/17/2017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600450" y="6459786"/>
            <a:ext cx="348615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7A384F2-643A-44AA-9071-DD33E2896A8C}" type="slidenum">
              <a:rPr lang="en-US" smtClean="0">
                <a:solidFill>
                  <a:srgbClr val="FBD5B5">
                    <a:shade val="75000"/>
                  </a:srgbClr>
                </a:solidFill>
              </a:rPr>
              <a:pPr/>
              <a:t>‹#›</a:t>
            </a:fld>
            <a:endParaRPr lang="en-US" dirty="0">
              <a:solidFill>
                <a:srgbClr val="FBD5B5">
                  <a:shade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23086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9141619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2" y="491507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5074920"/>
            <a:ext cx="7589520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" y="0"/>
            <a:ext cx="9143989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2959" y="5907024"/>
            <a:ext cx="7589520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4230C2-A63E-4514-90F3-4D32B7039B0F}" type="datetimeFigureOut">
              <a:rPr lang="en-US" smtClean="0"/>
              <a:pPr/>
              <a:t>4/17/2017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384F2-643A-44AA-9071-DD33E2896A8C}" type="slidenum">
              <a:rPr lang="en-US" smtClean="0">
                <a:solidFill>
                  <a:srgbClr val="FBD5B5">
                    <a:shade val="75000"/>
                  </a:srgbClr>
                </a:solidFill>
              </a:rPr>
              <a:pPr/>
              <a:t>‹#›</a:t>
            </a:fld>
            <a:endParaRPr lang="en-US" dirty="0">
              <a:solidFill>
                <a:srgbClr val="FBD5B5">
                  <a:shade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81838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6400800"/>
            <a:ext cx="9144001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5"/>
            <a:ext cx="9144001" cy="6599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59" y="1845734"/>
            <a:ext cx="7543801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2961" y="6459786"/>
            <a:ext cx="18542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374230C2-A63E-4514-90F3-4D32B7039B0F}" type="datetimeFigureOut">
              <a:rPr lang="en-US" smtClean="0"/>
              <a:pPr/>
              <a:t>4/17/2017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64639" y="6459786"/>
            <a:ext cx="36171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425344" y="6459786"/>
            <a:ext cx="98401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B7A384F2-643A-44AA-9071-DD33E2896A8C}" type="slidenum">
              <a:rPr lang="en-US" smtClean="0">
                <a:solidFill>
                  <a:srgbClr val="FBD5B5">
                    <a:shade val="75000"/>
                  </a:srgbClr>
                </a:solidFill>
              </a:rPr>
              <a:pPr/>
              <a:t>‹#›</a:t>
            </a:fld>
            <a:endParaRPr lang="en-US" dirty="0">
              <a:solidFill>
                <a:srgbClr val="FBD5B5">
                  <a:shade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35171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9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gif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Fair Housing Forum:  Understanding and Enforcing Fair Housing</a:t>
            </a:r>
            <a:endParaRPr lang="en-US" dirty="0"/>
          </a:p>
        </p:txBody>
      </p:sp>
      <p:pic>
        <p:nvPicPr>
          <p:cNvPr id="5" name="Picture Placeholder 4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07" r="307"/>
          <a:stretch>
            <a:fillRect/>
          </a:stretch>
        </p:blipFill>
        <p:spPr/>
      </p:pic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dirty="0" smtClean="0"/>
              <a:t>North Penn Legal Service:  Overview of Fair Housing</a:t>
            </a:r>
          </a:p>
          <a:p>
            <a:r>
              <a:rPr lang="en-US" dirty="0" smtClean="0"/>
              <a:t>Lori </a:t>
            </a:r>
            <a:r>
              <a:rPr lang="en-US" dirty="0" smtClean="0"/>
              <a:t>Molloy</a:t>
            </a:r>
            <a:r>
              <a:rPr lang="en-US" dirty="0" smtClean="0"/>
              <a:t>, Esq.  &amp; Marybeth Saporita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12624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/>
              <a:t>Additional Rights for  Individuals with Disabilities for Equal Enjoyment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Clr>
                <a:schemeClr val="tx1"/>
              </a:buClr>
            </a:pPr>
            <a:r>
              <a:rPr lang="en-US" u="sng" dirty="0" smtClean="0">
                <a:solidFill>
                  <a:schemeClr val="tx1"/>
                </a:solidFill>
                <a:latin typeface="Corbel" pitchFamily="34" charset="0"/>
              </a:rPr>
              <a:t>Reasonable Modifications</a:t>
            </a:r>
            <a:endParaRPr lang="en-US" u="sng" dirty="0">
              <a:solidFill>
                <a:schemeClr val="tx1"/>
              </a:solidFill>
              <a:latin typeface="Corbel" pitchFamily="34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Structural change </a:t>
            </a:r>
            <a:r>
              <a:rPr lang="en-US" dirty="0" smtClean="0"/>
              <a:t>to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dirty="0" smtClean="0"/>
              <a:t>Interior 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dirty="0" smtClean="0"/>
              <a:t>Exterior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dirty="0" smtClean="0"/>
              <a:t>Common areas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 smtClean="0"/>
              <a:t>Under </a:t>
            </a:r>
            <a:r>
              <a:rPr lang="en-US" dirty="0"/>
              <a:t>Section 504, costs paid by housing provider if receives federal funding </a:t>
            </a:r>
          </a:p>
          <a:p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u="sng" dirty="0" smtClean="0">
                <a:solidFill>
                  <a:schemeClr val="tx1"/>
                </a:solidFill>
                <a:latin typeface="Corbel" pitchFamily="34" charset="0"/>
              </a:rPr>
              <a:t>Reasonable Accommodations</a:t>
            </a:r>
            <a:endParaRPr lang="en-US" u="sng" dirty="0">
              <a:latin typeface="Comic Sans MS" pitchFamily="66" charset="0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Change, exception, or adjustment to a rule, practice, or </a:t>
            </a:r>
            <a:r>
              <a:rPr lang="en-US" dirty="0" smtClean="0"/>
              <a:t>service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 smtClean="0"/>
              <a:t>Can be requested at any time </a:t>
            </a:r>
            <a:r>
              <a:rPr lang="en-US" u="sng" dirty="0" smtClean="0"/>
              <a:t>prior to actually being evicted</a:t>
            </a:r>
            <a:endParaRPr lang="en-US" dirty="0" smtClean="0"/>
          </a:p>
          <a:p>
            <a:pPr lvl="1">
              <a:buFont typeface="Wingdings" panose="05000000000000000000" pitchFamily="2" charset="2"/>
              <a:buChar char="Ø"/>
            </a:pPr>
            <a:r>
              <a:rPr lang="en-US" dirty="0" err="1" smtClean="0"/>
              <a:t>Landeck</a:t>
            </a:r>
            <a:r>
              <a:rPr lang="en-US" dirty="0" smtClean="0"/>
              <a:t> v. </a:t>
            </a:r>
            <a:r>
              <a:rPr lang="en-US" dirty="0" err="1" smtClean="0"/>
              <a:t>Lebannon</a:t>
            </a:r>
            <a:r>
              <a:rPr lang="en-US" dirty="0" smtClean="0"/>
              <a:t> County Housing Authority, 967 A.2D 1009 (Pa. Super 2009)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7170" name="Picture 2" descr="Image result for fair housing ac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86550" y="4724400"/>
            <a:ext cx="2381250" cy="16097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346766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800" dirty="0" smtClean="0">
                <a:latin typeface="Corbel" pitchFamily="34" charset="0"/>
              </a:rPr>
              <a:t>Accommodations May Not Be Required If:</a:t>
            </a:r>
            <a:endParaRPr lang="en-US" sz="3800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457200" indent="-457200">
              <a:buFont typeface="Wingdings" panose="05000000000000000000" pitchFamily="2" charset="2"/>
              <a:buChar char="Ø"/>
            </a:pPr>
            <a:r>
              <a:rPr lang="en-US" sz="2800" dirty="0">
                <a:latin typeface="Corbel" pitchFamily="34" charset="0"/>
              </a:rPr>
              <a:t>Undue Financial And Administrative Burden On Housing Provider </a:t>
            </a:r>
            <a:endParaRPr lang="en-US" sz="2800" dirty="0" smtClean="0">
              <a:latin typeface="Corbel" pitchFamily="34" charset="0"/>
            </a:endParaRP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en-US" sz="2800" dirty="0" smtClean="0"/>
              <a:t>Tenant </a:t>
            </a:r>
            <a:r>
              <a:rPr lang="en-US" sz="2800" dirty="0"/>
              <a:t>poses a direct threat to the health or safety of other residents or housing provider’s staff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en-US" sz="2800" dirty="0"/>
              <a:t>Tenant would cause substantial physical damage to another person’s </a:t>
            </a:r>
            <a:r>
              <a:rPr lang="en-US" sz="2800" dirty="0" smtClean="0"/>
              <a:t>property</a:t>
            </a:r>
          </a:p>
          <a:p>
            <a:pPr marL="0" indent="0">
              <a:buNone/>
            </a:pPr>
            <a:r>
              <a:rPr lang="en-US" sz="2800" dirty="0" smtClean="0"/>
              <a:t>Burden of Proof:</a:t>
            </a:r>
            <a:endParaRPr lang="en-US" sz="2800" dirty="0"/>
          </a:p>
          <a:p>
            <a:pPr>
              <a:buFont typeface="Wingdings" panose="05000000000000000000" pitchFamily="2" charset="2"/>
              <a:buChar char="Ø"/>
            </a:pPr>
            <a:r>
              <a:rPr lang="en-US" sz="2800" dirty="0"/>
              <a:t>Housing provider has the burden to show tenant is a direct threat or will cause substantial physical </a:t>
            </a:r>
            <a:r>
              <a:rPr lang="en-US" sz="2800" dirty="0" smtClean="0"/>
              <a:t>damage</a:t>
            </a:r>
          </a:p>
          <a:p>
            <a:pPr marL="749808" lvl="1" indent="-457200">
              <a:buFont typeface="Wingdings" panose="05000000000000000000" pitchFamily="2" charset="2"/>
              <a:buChar char="Ø"/>
            </a:pPr>
            <a:r>
              <a:rPr lang="en-US" sz="2200" dirty="0" smtClean="0"/>
              <a:t>High </a:t>
            </a:r>
            <a:r>
              <a:rPr lang="en-US" sz="2200" dirty="0"/>
              <a:t>burden</a:t>
            </a:r>
          </a:p>
          <a:p>
            <a:pPr>
              <a:buFont typeface="Wingdings" panose="05000000000000000000" pitchFamily="2" charset="2"/>
              <a:buChar char="Ø"/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2510483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Enforcing the Fair Housing Act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buFont typeface="Wingdings" panose="05000000000000000000" pitchFamily="2" charset="2"/>
              <a:buChar char="Ø"/>
            </a:pPr>
            <a:r>
              <a:rPr lang="en-US" sz="2400" dirty="0"/>
              <a:t>Tenant Raising a Defense in Eviction Action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en-US" sz="2400" dirty="0"/>
              <a:t>  Complaint Filed </a:t>
            </a:r>
            <a:r>
              <a:rPr lang="en-US" sz="2400" dirty="0" smtClean="0"/>
              <a:t>with:</a:t>
            </a:r>
          </a:p>
          <a:p>
            <a:pPr marL="749808" lvl="1" indent="-457200">
              <a:buFont typeface="Wingdings" panose="05000000000000000000" pitchFamily="2" charset="2"/>
              <a:buChar char="Ø"/>
            </a:pPr>
            <a:r>
              <a:rPr lang="en-US" sz="2000" dirty="0" smtClean="0"/>
              <a:t>Dept</a:t>
            </a:r>
            <a:r>
              <a:rPr lang="en-US" sz="2000" dirty="0"/>
              <a:t>. of Housing &amp; Urban Development (HUD): 1 </a:t>
            </a:r>
            <a:r>
              <a:rPr lang="en-US" sz="2000" dirty="0" smtClean="0"/>
              <a:t>year</a:t>
            </a:r>
          </a:p>
          <a:p>
            <a:pPr marL="749808" lvl="1" indent="-457200">
              <a:buFont typeface="Wingdings" panose="05000000000000000000" pitchFamily="2" charset="2"/>
              <a:buChar char="Ø"/>
            </a:pPr>
            <a:r>
              <a:rPr lang="en-US" sz="2000" dirty="0" smtClean="0"/>
              <a:t>PA </a:t>
            </a:r>
            <a:r>
              <a:rPr lang="en-US" sz="2000" dirty="0"/>
              <a:t>Human Relations Commission (PHRC): 180 days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en-US" sz="2400" dirty="0"/>
              <a:t>City Human Relations Commission: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en-US" sz="2400" dirty="0"/>
              <a:t>Allentown &amp; Bethlehem: 180 days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en-US" sz="2400" dirty="0"/>
              <a:t>Easton: 300 days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en-US" sz="2400" dirty="0"/>
              <a:t> Lawsuit Filed in State or Federal Court: 2 </a:t>
            </a:r>
            <a:r>
              <a:rPr lang="en-US" sz="2400" dirty="0" smtClean="0"/>
              <a:t>years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4797968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594359"/>
            <a:ext cx="2476500" cy="2286000"/>
          </a:xfrm>
        </p:spPr>
        <p:txBody>
          <a:bodyPr>
            <a:normAutofit fontScale="90000"/>
          </a:bodyPr>
          <a:lstStyle/>
          <a:p>
            <a:r>
              <a:rPr lang="en-US" dirty="0"/>
              <a:t>Violation of Fair Housing </a:t>
            </a:r>
            <a:r>
              <a:rPr lang="en-US" dirty="0" smtClean="0"/>
              <a:t>Laws: </a:t>
            </a:r>
            <a:r>
              <a:rPr lang="en-US" dirty="0"/>
              <a:t>Consequences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buFont typeface="Wingdings" panose="05000000000000000000" pitchFamily="2" charset="2"/>
              <a:buChar char="Ø"/>
            </a:pPr>
            <a:r>
              <a:rPr lang="en-US" sz="2400" dirty="0"/>
              <a:t>Money Damages to Victims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en-US" sz="2400" dirty="0"/>
              <a:t>Fines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en-US" sz="2400" dirty="0"/>
              <a:t>Injunctive Relief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en-US" sz="2400" dirty="0"/>
              <a:t>Mandatory Fair Housing Training for Housing Provider, Landlord, Management Company or Realty Company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en-US" sz="2400" dirty="0"/>
              <a:t>Attorney’s Fees</a:t>
            </a:r>
          </a:p>
          <a:p>
            <a:endParaRPr lang="en-US" sz="2400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r>
              <a:rPr lang="en-US" sz="1800" dirty="0" smtClean="0"/>
              <a:t>Types of Reliefs Ordered by Courts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235834709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990600" y="148854"/>
            <a:ext cx="7543800" cy="1450975"/>
          </a:xfrm>
        </p:spPr>
        <p:txBody>
          <a:bodyPr>
            <a:normAutofit/>
          </a:bodyPr>
          <a:lstStyle/>
          <a:p>
            <a:pPr algn="ctr"/>
            <a:r>
              <a:rPr lang="en-US" sz="4900" b="1" dirty="0" smtClean="0">
                <a:solidFill>
                  <a:schemeClr val="tx1"/>
                </a:solidFill>
                <a:latin typeface="Corbel" pitchFamily="34" charset="0"/>
              </a:rPr>
              <a:t>North Penn Legal Services</a:t>
            </a:r>
            <a:r>
              <a:rPr lang="en-US" b="1" dirty="0" smtClean="0">
                <a:solidFill>
                  <a:schemeClr val="tx1"/>
                </a:solidFill>
                <a:latin typeface="Corbel" pitchFamily="34" charset="0"/>
              </a:rPr>
              <a:t/>
            </a:r>
            <a:br>
              <a:rPr lang="en-US" b="1" dirty="0" smtClean="0">
                <a:solidFill>
                  <a:schemeClr val="tx1"/>
                </a:solidFill>
                <a:latin typeface="Corbel" pitchFamily="34" charset="0"/>
              </a:rPr>
            </a:br>
            <a:r>
              <a:rPr lang="en-US" sz="4400" b="1" dirty="0" smtClean="0">
                <a:solidFill>
                  <a:schemeClr val="tx1"/>
                </a:solidFill>
                <a:latin typeface="Corbel" pitchFamily="34" charset="0"/>
              </a:rPr>
              <a:t>www.northpennlegal.org</a:t>
            </a:r>
            <a:endParaRPr lang="en-US" b="1" dirty="0">
              <a:solidFill>
                <a:schemeClr val="tx1"/>
              </a:solidFill>
              <a:latin typeface="Corbel" pitchFamily="34" charset="0"/>
            </a:endParaRPr>
          </a:p>
        </p:txBody>
      </p:sp>
      <p:sp>
        <p:nvSpPr>
          <p:cNvPr id="6" name="Text Placeholder 5"/>
          <p:cNvSpPr>
            <a:spLocks noGrp="1"/>
          </p:cNvSpPr>
          <p:nvPr>
            <p:ph idx="4294967295"/>
          </p:nvPr>
        </p:nvSpPr>
        <p:spPr>
          <a:xfrm>
            <a:off x="838200" y="2133600"/>
            <a:ext cx="7543800" cy="4105275"/>
          </a:xfrm>
        </p:spPr>
        <p:txBody>
          <a:bodyPr>
            <a:noAutofit/>
          </a:bodyPr>
          <a:lstStyle/>
          <a:p>
            <a:pPr algn="ctr"/>
            <a:r>
              <a:rPr lang="en-US" sz="2400" b="0" cap="none" spc="0" dirty="0" smtClean="0">
                <a:solidFill>
                  <a:schemeClr val="tx1"/>
                </a:solidFill>
                <a:latin typeface="Corbel" pitchFamily="34" charset="0"/>
              </a:rPr>
              <a:t>559 Main Street, Suite 200, Bethlehem, PA 18018</a:t>
            </a:r>
          </a:p>
          <a:p>
            <a:pPr algn="ctr"/>
            <a:r>
              <a:rPr lang="en-US" sz="2400" b="0" cap="none" spc="0" dirty="0" smtClean="0">
                <a:solidFill>
                  <a:schemeClr val="tx1"/>
                </a:solidFill>
                <a:latin typeface="Corbel" pitchFamily="34" charset="0"/>
              </a:rPr>
              <a:t>Phone</a:t>
            </a:r>
            <a:r>
              <a:rPr lang="en-US" sz="2400" b="0" spc="0" dirty="0" smtClean="0">
                <a:solidFill>
                  <a:schemeClr val="tx1"/>
                </a:solidFill>
                <a:latin typeface="Corbel" pitchFamily="34" charset="0"/>
              </a:rPr>
              <a:t>: (610) 317-8757</a:t>
            </a:r>
          </a:p>
          <a:p>
            <a:r>
              <a:rPr lang="en-US" sz="2400" b="0" cap="none" spc="0" dirty="0" smtClean="0">
                <a:solidFill>
                  <a:schemeClr val="tx1"/>
                </a:solidFill>
                <a:latin typeface="Corbel" pitchFamily="34" charset="0"/>
              </a:rPr>
              <a:t>Office </a:t>
            </a:r>
            <a:r>
              <a:rPr lang="en-US" sz="2400" b="0" cap="none" spc="0" dirty="0" smtClean="0">
                <a:solidFill>
                  <a:schemeClr val="tx1"/>
                </a:solidFill>
                <a:latin typeface="Corbel" pitchFamily="34" charset="0"/>
              </a:rPr>
              <a:t>hours</a:t>
            </a:r>
            <a:r>
              <a:rPr lang="en-US" sz="2400" b="0" spc="0" dirty="0" smtClean="0">
                <a:solidFill>
                  <a:schemeClr val="tx1"/>
                </a:solidFill>
                <a:latin typeface="Corbel" pitchFamily="34" charset="0"/>
              </a:rPr>
              <a:t>: </a:t>
            </a:r>
            <a:r>
              <a:rPr lang="en-US" sz="2400" b="0" cap="none" spc="0" dirty="0" smtClean="0">
                <a:solidFill>
                  <a:schemeClr val="tx1"/>
                </a:solidFill>
                <a:latin typeface="Corbel" pitchFamily="34" charset="0"/>
              </a:rPr>
              <a:t>Monday - Friday </a:t>
            </a:r>
            <a:r>
              <a:rPr lang="en-US" sz="2400" b="0" spc="0" dirty="0" smtClean="0">
                <a:solidFill>
                  <a:schemeClr val="tx1"/>
                </a:solidFill>
                <a:latin typeface="Corbel" pitchFamily="34" charset="0"/>
              </a:rPr>
              <a:t>9:00 – 12:00 / 1:00 - 5:00 </a:t>
            </a:r>
          </a:p>
          <a:p>
            <a:r>
              <a:rPr lang="en-US" sz="2400" b="1" spc="0" dirty="0" smtClean="0">
                <a:solidFill>
                  <a:schemeClr val="tx1"/>
                </a:solidFill>
                <a:latin typeface="Corbel" pitchFamily="34" charset="0"/>
              </a:rPr>
              <a:t>Intake Line: 1-877-953-4250 or apply on our website 24/7</a:t>
            </a:r>
          </a:p>
          <a:p>
            <a:r>
              <a:rPr lang="en-US" sz="2400" b="0" cap="none" spc="0" dirty="0" smtClean="0">
                <a:solidFill>
                  <a:schemeClr val="tx1"/>
                </a:solidFill>
                <a:latin typeface="Corbel" pitchFamily="34" charset="0"/>
              </a:rPr>
              <a:t>Monday, Tuesday, Wednesday, Thursday</a:t>
            </a:r>
          </a:p>
          <a:p>
            <a:r>
              <a:rPr lang="en-US" sz="2400" b="0" spc="0" dirty="0" smtClean="0">
                <a:solidFill>
                  <a:schemeClr val="tx1"/>
                </a:solidFill>
                <a:latin typeface="Corbel" pitchFamily="34" charset="0"/>
              </a:rPr>
              <a:t>9:00 – 11:30 A.M. / 1:30 – 4 :00 P.M.</a:t>
            </a:r>
          </a:p>
          <a:p>
            <a:r>
              <a:rPr lang="en-US" sz="2400" b="0" cap="none" spc="0" dirty="0">
                <a:solidFill>
                  <a:schemeClr val="tx1"/>
                </a:solidFill>
                <a:latin typeface="Corbel" pitchFamily="34" charset="0"/>
              </a:rPr>
              <a:t>Friday </a:t>
            </a:r>
            <a:r>
              <a:rPr lang="en-US" sz="2400" b="0" cap="none" spc="0" dirty="0" smtClean="0">
                <a:solidFill>
                  <a:schemeClr val="tx1"/>
                </a:solidFill>
                <a:latin typeface="Corbel" pitchFamily="34" charset="0"/>
              </a:rPr>
              <a:t>9:00 </a:t>
            </a:r>
            <a:r>
              <a:rPr lang="en-US" sz="2400" b="0" cap="none" spc="0" dirty="0">
                <a:solidFill>
                  <a:schemeClr val="tx1"/>
                </a:solidFill>
                <a:latin typeface="Corbel" pitchFamily="34" charset="0"/>
              </a:rPr>
              <a:t>– 11:30 A.M. </a:t>
            </a:r>
            <a:endParaRPr lang="en-US" sz="2400" b="0" cap="none" spc="0" dirty="0" smtClean="0">
              <a:solidFill>
                <a:schemeClr val="tx1"/>
              </a:solidFill>
              <a:latin typeface="Corbel" pitchFamily="34" charset="0"/>
            </a:endParaRPr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222183" y="1600200"/>
            <a:ext cx="8686800" cy="533400"/>
          </a:xfrm>
          <a:prstGeom prst="rect">
            <a:avLst/>
          </a:prstGeom>
        </p:spPr>
        <p:txBody>
          <a:bodyPr vert="horz" anchor="b">
            <a:normAutofit/>
          </a:bodyPr>
          <a:lstStyle>
            <a:lvl1pPr algn="ctr" rtl="0" eaLnBrk="1" latinLnBrk="0" hangingPunct="1">
              <a:spcBef>
                <a:spcPct val="0"/>
              </a:spcBef>
              <a:buNone/>
              <a:defRPr kumimoji="0" sz="4200" b="0" kern="1200" cap="none" baseline="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000" dirty="0" smtClean="0">
                <a:solidFill>
                  <a:srgbClr val="002060"/>
                </a:solidFill>
                <a:latin typeface="Corbel" pitchFamily="34" charset="0"/>
              </a:rPr>
              <a:t>Information on self-help legal topics, latest news &amp; events updated regularly</a:t>
            </a:r>
            <a:endParaRPr lang="en-US" sz="2000" dirty="0">
              <a:solidFill>
                <a:srgbClr val="002060"/>
              </a:solidFill>
              <a:latin typeface="Corbel" pitchFamily="34" charset="0"/>
            </a:endParaRPr>
          </a:p>
        </p:txBody>
      </p:sp>
      <p:pic>
        <p:nvPicPr>
          <p:cNvPr id="9" name="Picture 3" descr="Y:\RobertN\npls-square-smaller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75346" y="5181600"/>
            <a:ext cx="2692191" cy="1057646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4" name="Straight Connector 3"/>
          <p:cNvCxnSpPr/>
          <p:nvPr/>
        </p:nvCxnSpPr>
        <p:spPr>
          <a:xfrm>
            <a:off x="685800" y="4114800"/>
            <a:ext cx="78486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751006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152400" y="-609600"/>
            <a:ext cx="2743200" cy="5105400"/>
          </a:xfrm>
        </p:spPr>
        <p:txBody>
          <a:bodyPr>
            <a:normAutofit/>
          </a:bodyPr>
          <a:lstStyle/>
          <a:p>
            <a:pPr algn="ctr"/>
            <a:r>
              <a:rPr lang="en-US" sz="4400" dirty="0">
                <a:solidFill>
                  <a:schemeClr val="bg1"/>
                </a:solidFill>
                <a:latin typeface="Corbel" pitchFamily="34" charset="0"/>
              </a:rPr>
              <a:t>F</a:t>
            </a:r>
            <a:r>
              <a:rPr lang="en-US" sz="4400" dirty="0" smtClean="0">
                <a:solidFill>
                  <a:schemeClr val="bg1"/>
                </a:solidFill>
                <a:latin typeface="Corbel" pitchFamily="34" charset="0"/>
              </a:rPr>
              <a:t>AIR</a:t>
            </a:r>
            <a:br>
              <a:rPr lang="en-US" sz="4400" dirty="0" smtClean="0">
                <a:solidFill>
                  <a:schemeClr val="bg1"/>
                </a:solidFill>
                <a:latin typeface="Corbel" pitchFamily="34" charset="0"/>
              </a:rPr>
            </a:br>
            <a:r>
              <a:rPr lang="en-US" sz="4400" dirty="0" smtClean="0">
                <a:solidFill>
                  <a:schemeClr val="bg1"/>
                </a:solidFill>
                <a:latin typeface="Corbel" pitchFamily="34" charset="0"/>
              </a:rPr>
              <a:t>HOUSING</a:t>
            </a:r>
            <a:br>
              <a:rPr lang="en-US" sz="4400" dirty="0" smtClean="0">
                <a:solidFill>
                  <a:schemeClr val="bg1"/>
                </a:solidFill>
                <a:latin typeface="Corbel" pitchFamily="34" charset="0"/>
              </a:rPr>
            </a:br>
            <a:r>
              <a:rPr lang="en-US" sz="4400" dirty="0" smtClean="0">
                <a:solidFill>
                  <a:schemeClr val="bg1"/>
                </a:solidFill>
                <a:latin typeface="Corbel" pitchFamily="34" charset="0"/>
              </a:rPr>
              <a:t/>
            </a:r>
            <a:br>
              <a:rPr lang="en-US" sz="4400" dirty="0" smtClean="0">
                <a:solidFill>
                  <a:schemeClr val="bg1"/>
                </a:solidFill>
                <a:latin typeface="Corbel" pitchFamily="34" charset="0"/>
              </a:rPr>
            </a:br>
            <a:r>
              <a:rPr lang="en-US" sz="4400" dirty="0" smtClean="0">
                <a:solidFill>
                  <a:schemeClr val="bg1"/>
                </a:solidFill>
                <a:latin typeface="Corbel" pitchFamily="34" charset="0"/>
              </a:rPr>
              <a:t>Overview</a:t>
            </a:r>
            <a:r>
              <a:rPr lang="en-US" sz="4000" dirty="0" smtClean="0">
                <a:solidFill>
                  <a:schemeClr val="tx1">
                    <a:lumMod val="75000"/>
                  </a:schemeClr>
                </a:solidFill>
                <a:latin typeface="Arial Rounded MT Bold"/>
              </a:rPr>
              <a:t/>
            </a:r>
            <a:br>
              <a:rPr lang="en-US" sz="4000" dirty="0" smtClean="0">
                <a:solidFill>
                  <a:schemeClr val="tx1">
                    <a:lumMod val="75000"/>
                  </a:schemeClr>
                </a:solidFill>
                <a:latin typeface="Arial Rounded MT Bold"/>
              </a:rPr>
            </a:br>
            <a:endParaRPr lang="en-US" sz="3200" dirty="0">
              <a:solidFill>
                <a:schemeClr val="tx1">
                  <a:lumMod val="75000"/>
                </a:schemeClr>
              </a:solidFill>
              <a:latin typeface="Comic Sans MS" pitchFamily="66" charset="0"/>
            </a:endParaRPr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3276600" y="304800"/>
            <a:ext cx="5562600" cy="5867400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endParaRPr lang="en-US" sz="2400" dirty="0">
              <a:solidFill>
                <a:schemeClr val="tx1"/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sz="2800" dirty="0" smtClean="0">
                <a:solidFill>
                  <a:schemeClr val="tx1"/>
                </a:solidFill>
              </a:rPr>
              <a:t>     </a:t>
            </a:r>
            <a:r>
              <a:rPr lang="en-US" sz="3200" dirty="0" smtClean="0">
                <a:solidFill>
                  <a:schemeClr val="tx1"/>
                </a:solidFill>
              </a:rPr>
              <a:t>Laws that protect certain individuals (protected classes) from discrimination in housing transactions</a:t>
            </a:r>
          </a:p>
          <a:p>
            <a:pPr algn="ctr">
              <a:buFont typeface="Wingdings" panose="05000000000000000000" pitchFamily="2" charset="2"/>
              <a:buChar char="Ø"/>
            </a:pPr>
            <a:endParaRPr lang="en-US" sz="2400" dirty="0" smtClean="0">
              <a:solidFill>
                <a:schemeClr val="tx1"/>
              </a:solidFill>
            </a:endParaRP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smtClean="0">
                <a:solidFill>
                  <a:schemeClr val="tx1"/>
                </a:solidFill>
              </a:rPr>
              <a:t>    </a:t>
            </a:r>
            <a:r>
              <a:rPr lang="en-US" sz="3200" dirty="0" smtClean="0">
                <a:solidFill>
                  <a:schemeClr val="tx1"/>
                </a:solidFill>
              </a:rPr>
              <a:t>Laws apply to “dwellings" </a:t>
            </a:r>
            <a:r>
              <a:rPr lang="en-US" sz="3200" dirty="0">
                <a:solidFill>
                  <a:schemeClr val="tx1"/>
                </a:solidFill>
              </a:rPr>
              <a:t>(</a:t>
            </a:r>
            <a:r>
              <a:rPr lang="en-US" sz="3200" dirty="0" smtClean="0">
                <a:solidFill>
                  <a:schemeClr val="tx1"/>
                </a:solidFill>
              </a:rPr>
              <a:t>structures </a:t>
            </a:r>
            <a:r>
              <a:rPr lang="en-US" sz="3200" dirty="0">
                <a:solidFill>
                  <a:schemeClr val="tx1"/>
                </a:solidFill>
              </a:rPr>
              <a:t>designed or occupied as residences or land offered for sale where a residence will be </a:t>
            </a:r>
            <a:r>
              <a:rPr lang="en-US" sz="3200" dirty="0" smtClean="0">
                <a:solidFill>
                  <a:schemeClr val="tx1"/>
                </a:solidFill>
              </a:rPr>
              <a:t>built)</a:t>
            </a:r>
          </a:p>
        </p:txBody>
      </p:sp>
    </p:spTree>
    <p:extLst>
      <p:ext uri="{BB962C8B-B14F-4D97-AF65-F5344CB8AC3E}">
        <p14:creationId xmlns:p14="http://schemas.microsoft.com/office/powerpoint/2010/main" val="6525474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594359"/>
            <a:ext cx="2552700" cy="2286000"/>
          </a:xfrm>
        </p:spPr>
        <p:txBody>
          <a:bodyPr>
            <a:normAutofit/>
          </a:bodyPr>
          <a:lstStyle/>
          <a:p>
            <a:r>
              <a:rPr lang="en-US" sz="4800" dirty="0"/>
              <a:t>Protected Classes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buFont typeface="Wingdings" panose="05000000000000000000" pitchFamily="2" charset="2"/>
              <a:buChar char="Ø"/>
            </a:pPr>
            <a:r>
              <a:rPr lang="en-US" sz="2800" dirty="0"/>
              <a:t>RACE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en-US" sz="2800" dirty="0"/>
              <a:t>COLOR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en-US" sz="2800" dirty="0"/>
              <a:t>NATIONAL ORIGIN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en-US" sz="2800" dirty="0"/>
              <a:t>RELIGION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en-US" sz="2800" dirty="0"/>
              <a:t>SEX (1974)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en-US" sz="2800" dirty="0"/>
              <a:t>FAMILIAL STATUS (1988)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en-US" sz="2800" dirty="0"/>
              <a:t>DISABILITY (1988)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en-US" sz="2800" dirty="0"/>
              <a:t>AGE </a:t>
            </a:r>
          </a:p>
          <a:p>
            <a:pPr marL="749808" lvl="1" indent="-457200">
              <a:buFont typeface="Wingdings" panose="05000000000000000000" pitchFamily="2" charset="2"/>
              <a:buChar char="Ø"/>
            </a:pPr>
            <a:r>
              <a:rPr lang="en-US" sz="2400" dirty="0" smtClean="0"/>
              <a:t>(</a:t>
            </a:r>
            <a:r>
              <a:rPr lang="en-US" sz="2400" dirty="0"/>
              <a:t>under PHRA, 40 years and older</a:t>
            </a:r>
            <a:r>
              <a:rPr lang="en-US" sz="2400" dirty="0" smtClean="0"/>
              <a:t>)</a:t>
            </a:r>
            <a:endParaRPr lang="en-US" sz="2400" dirty="0"/>
          </a:p>
        </p:txBody>
      </p:sp>
      <p:pic>
        <p:nvPicPr>
          <p:cNvPr id="1028" name="Picture 4" descr="Image result for protected classe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" y="3448050"/>
            <a:ext cx="2857500" cy="2038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055728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Defining a Dwelling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457200" indent="-457200">
              <a:buFont typeface="Wingdings" panose="05000000000000000000" pitchFamily="2" charset="2"/>
              <a:buChar char="Ø"/>
            </a:pPr>
            <a:r>
              <a:rPr lang="en-US" dirty="0"/>
              <a:t>Private housing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en-US" dirty="0"/>
              <a:t>Public housing and subsidized housing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en-US" dirty="0"/>
              <a:t>Manufactured home communities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en-US" dirty="0"/>
              <a:t>Group homes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en-US" dirty="0"/>
              <a:t>Rooming or boarding houses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en-US" dirty="0"/>
              <a:t>Nursing homes and assisted living centers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en-US" dirty="0"/>
              <a:t>Residential drug &amp; alcohol treatment facilities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en-US" dirty="0"/>
              <a:t>Homeless shelters </a:t>
            </a:r>
            <a:endParaRPr lang="en-US" dirty="0" smtClean="0"/>
          </a:p>
          <a:p>
            <a:pPr marL="749808" lvl="1" indent="-457200">
              <a:buFont typeface="Wingdings" panose="05000000000000000000" pitchFamily="2" charset="2"/>
              <a:buChar char="Ø"/>
            </a:pPr>
            <a:r>
              <a:rPr lang="en-US" dirty="0" smtClean="0"/>
              <a:t>(</a:t>
            </a:r>
            <a:r>
              <a:rPr lang="en-US" dirty="0"/>
              <a:t>case-by-case basis)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en-US" dirty="0"/>
              <a:t>University housing (dorms)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en-US" dirty="0"/>
              <a:t>Vacant land offered for sale or </a:t>
            </a:r>
            <a:r>
              <a:rPr lang="en-US" dirty="0" smtClean="0"/>
              <a:t>lease</a:t>
            </a:r>
            <a:endParaRPr lang="en-US" dirty="0"/>
          </a:p>
        </p:txBody>
      </p:sp>
      <p:pic>
        <p:nvPicPr>
          <p:cNvPr id="1026" name="Picture 2" descr="Image result for apartmen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72200" y="1219200"/>
            <a:ext cx="2466975" cy="18478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Image result for mobile home park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2825" y="3116263"/>
            <a:ext cx="2619375" cy="17430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Image result for nursing hom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82655" y="4859339"/>
            <a:ext cx="3867150" cy="11811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708292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Dwelling Exemptions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2959" y="1767840"/>
            <a:ext cx="7543801" cy="4023360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sz="2800" u="sng" dirty="0">
                <a:latin typeface="Calibri" panose="020F0502020204030204" pitchFamily="34" charset="0"/>
              </a:rPr>
              <a:t>FHA</a:t>
            </a:r>
            <a:r>
              <a:rPr lang="en-US" sz="2400" dirty="0">
                <a:latin typeface="Calibri" panose="020F0502020204030204" pitchFamily="34" charset="0"/>
              </a:rPr>
              <a:t>: exempts </a:t>
            </a:r>
            <a:r>
              <a:rPr lang="en-US" sz="2400" i="1" dirty="0">
                <a:latin typeface="Calibri" panose="020F0502020204030204" pitchFamily="34" charset="0"/>
              </a:rPr>
              <a:t>owner-occupied</a:t>
            </a:r>
            <a:r>
              <a:rPr lang="en-US" sz="2400" dirty="0">
                <a:latin typeface="Calibri" panose="020F0502020204030204" pitchFamily="34" charset="0"/>
              </a:rPr>
              <a:t> buildings with </a:t>
            </a:r>
            <a:r>
              <a:rPr lang="en-US" sz="2400" i="1" dirty="0">
                <a:latin typeface="Calibri" panose="020F0502020204030204" pitchFamily="34" charset="0"/>
              </a:rPr>
              <a:t>no more than four </a:t>
            </a:r>
            <a:r>
              <a:rPr lang="en-US" sz="2400" dirty="0">
                <a:latin typeface="Calibri" panose="020F0502020204030204" pitchFamily="34" charset="0"/>
              </a:rPr>
              <a:t>units, </a:t>
            </a:r>
            <a:r>
              <a:rPr lang="en-US" sz="2400" i="1" dirty="0">
                <a:latin typeface="Calibri" panose="020F0502020204030204" pitchFamily="34" charset="0"/>
              </a:rPr>
              <a:t>single-family </a:t>
            </a:r>
            <a:r>
              <a:rPr lang="en-US" sz="2400" dirty="0">
                <a:latin typeface="Calibri" panose="020F0502020204030204" pitchFamily="34" charset="0"/>
              </a:rPr>
              <a:t>housing </a:t>
            </a:r>
            <a:r>
              <a:rPr lang="en-US" sz="2400" i="1" dirty="0">
                <a:latin typeface="Calibri" panose="020F0502020204030204" pitchFamily="34" charset="0"/>
              </a:rPr>
              <a:t>sold or rented without the use of a broker</a:t>
            </a:r>
            <a:r>
              <a:rPr lang="en-US" sz="2400" dirty="0">
                <a:latin typeface="Calibri" panose="020F0502020204030204" pitchFamily="34" charset="0"/>
              </a:rPr>
              <a:t>, and housing operated by organizations and private clubs that limit occupancy to </a:t>
            </a:r>
            <a:r>
              <a:rPr lang="en-US" sz="2400" i="1" dirty="0" smtClean="0">
                <a:latin typeface="Calibri" panose="020F0502020204030204" pitchFamily="34" charset="0"/>
              </a:rPr>
              <a:t>members or organizations and private clubs</a:t>
            </a:r>
            <a:r>
              <a:rPr lang="en-US" sz="2400" dirty="0" smtClean="0">
                <a:latin typeface="Calibri" panose="020F0502020204030204" pitchFamily="34" charset="0"/>
              </a:rPr>
              <a:t>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400" u="sng" dirty="0">
                <a:latin typeface="Calibri" panose="020F0502020204030204" pitchFamily="34" charset="0"/>
              </a:rPr>
              <a:t>Pennsylvania Human Relations </a:t>
            </a:r>
            <a:r>
              <a:rPr lang="en-US" sz="2400" u="sng" dirty="0" smtClean="0">
                <a:latin typeface="Calibri" panose="020F0502020204030204" pitchFamily="34" charset="0"/>
              </a:rPr>
              <a:t>Commission:</a:t>
            </a:r>
            <a:r>
              <a:rPr lang="en-US" sz="2400" dirty="0" smtClean="0">
                <a:latin typeface="Calibri" panose="020F0502020204030204" pitchFamily="34" charset="0"/>
              </a:rPr>
              <a:t>  two unit building where one of the units is occupied by the owner</a:t>
            </a:r>
            <a:endParaRPr lang="en-US" sz="2400" dirty="0">
              <a:latin typeface="Calibri" panose="020F0502020204030204" pitchFamily="34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10200" y="4419600"/>
            <a:ext cx="2786063" cy="18573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551949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Coverage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sz="2400" dirty="0"/>
              <a:t>Fair Housing Act (federal) </a:t>
            </a:r>
            <a:endParaRPr lang="en-US" sz="2400" dirty="0" smtClean="0"/>
          </a:p>
          <a:p>
            <a:pPr lvl="1">
              <a:buFont typeface="Wingdings" panose="05000000000000000000" pitchFamily="2" charset="2"/>
              <a:buChar char="Ø"/>
            </a:pPr>
            <a:r>
              <a:rPr lang="en-US" dirty="0" smtClean="0"/>
              <a:t>Title </a:t>
            </a:r>
            <a:r>
              <a:rPr lang="en-US" dirty="0"/>
              <a:t>VIII of the Civil Rights Act of </a:t>
            </a:r>
            <a:r>
              <a:rPr lang="en-US" dirty="0" smtClean="0"/>
              <a:t>1968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dirty="0"/>
              <a:t>4</a:t>
            </a:r>
            <a:r>
              <a:rPr lang="en-US" dirty="0" smtClean="0"/>
              <a:t>2 </a:t>
            </a:r>
            <a:r>
              <a:rPr lang="en-US" dirty="0"/>
              <a:t>U.S.C. 3601, Section </a:t>
            </a:r>
            <a:r>
              <a:rPr lang="en-US" dirty="0" smtClean="0"/>
              <a:t>800</a:t>
            </a:r>
          </a:p>
          <a:p>
            <a:pPr lvl="2">
              <a:buFont typeface="Wingdings" panose="05000000000000000000" pitchFamily="2" charset="2"/>
              <a:buChar char="Ø"/>
            </a:pPr>
            <a:r>
              <a:rPr lang="en-US" dirty="0" smtClean="0"/>
              <a:t>Sets </a:t>
            </a:r>
            <a:r>
              <a:rPr lang="en-US" dirty="0"/>
              <a:t>the minimum </a:t>
            </a:r>
            <a:r>
              <a:rPr lang="en-US" dirty="0" smtClean="0"/>
              <a:t>protections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400" dirty="0" smtClean="0"/>
              <a:t>HUD’s </a:t>
            </a:r>
            <a:r>
              <a:rPr lang="en-US" sz="2400" dirty="0"/>
              <a:t>Equal Access Rule (federal) </a:t>
            </a:r>
            <a:endParaRPr lang="en-US" sz="2400" dirty="0" smtClean="0"/>
          </a:p>
          <a:p>
            <a:pPr lvl="1">
              <a:buFont typeface="Wingdings" panose="05000000000000000000" pitchFamily="2" charset="2"/>
              <a:buChar char="Ø"/>
            </a:pPr>
            <a:r>
              <a:rPr lang="en-US" dirty="0" smtClean="0"/>
              <a:t>recipients </a:t>
            </a:r>
            <a:r>
              <a:rPr lang="en-US" dirty="0"/>
              <a:t>of federal </a:t>
            </a:r>
            <a:r>
              <a:rPr lang="en-US" dirty="0" smtClean="0"/>
              <a:t>funding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400" dirty="0" smtClean="0"/>
              <a:t>Section </a:t>
            </a:r>
            <a:r>
              <a:rPr lang="en-US" sz="2400" dirty="0"/>
              <a:t>504 of the Rehabilitation Act (</a:t>
            </a:r>
            <a:r>
              <a:rPr lang="en-US" sz="2400" dirty="0" smtClean="0"/>
              <a:t>federal)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dirty="0" smtClean="0"/>
              <a:t>recipients </a:t>
            </a:r>
            <a:r>
              <a:rPr lang="en-US" dirty="0"/>
              <a:t>of federal </a:t>
            </a:r>
            <a:r>
              <a:rPr lang="en-US" dirty="0" smtClean="0"/>
              <a:t>funding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400" dirty="0" smtClean="0"/>
              <a:t>Pennsylvania </a:t>
            </a:r>
            <a:r>
              <a:rPr lang="en-US" sz="2400" dirty="0"/>
              <a:t>Human Relations Act (state)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400" dirty="0"/>
              <a:t>Cities, municipalities, etc. can also have </a:t>
            </a:r>
            <a:r>
              <a:rPr lang="en-US" sz="2400" dirty="0" smtClean="0"/>
              <a:t>laws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dirty="0" smtClean="0"/>
              <a:t>Allentown</a:t>
            </a:r>
            <a:r>
              <a:rPr lang="en-US" dirty="0"/>
              <a:t>, Bethlehem, Easton</a:t>
            </a:r>
          </a:p>
          <a:p>
            <a:pPr>
              <a:buFont typeface="Wingdings" panose="05000000000000000000" pitchFamily="2" charset="2"/>
              <a:buChar char="Ø"/>
            </a:pPr>
            <a:endParaRPr lang="en-US" dirty="0"/>
          </a:p>
        </p:txBody>
      </p:sp>
      <p:pic>
        <p:nvPicPr>
          <p:cNvPr id="3074" name="Picture 2" descr="Image result for fair housing law book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8610" y="3733800"/>
            <a:ext cx="2286000" cy="1524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7328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8" name="Picture 4" descr="Image result for fair housing act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112" y="3871912"/>
            <a:ext cx="2452688" cy="24526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Fair Housing Act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sz="2800" dirty="0" smtClean="0"/>
              <a:t>Prohibits specific actions based on an individual being a member of a protected class, including: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2000" dirty="0"/>
              <a:t>Refuse to rent or sell </a:t>
            </a:r>
            <a:r>
              <a:rPr lang="en-US" sz="2000" dirty="0" smtClean="0"/>
              <a:t>housing or otherwise make housing unavailable</a:t>
            </a:r>
          </a:p>
          <a:p>
            <a:pPr lvl="2">
              <a:buFont typeface="Wingdings" panose="05000000000000000000" pitchFamily="2" charset="2"/>
              <a:buChar char="Ø"/>
            </a:pPr>
            <a:r>
              <a:rPr lang="en-US" sz="1600" dirty="0" smtClean="0"/>
              <a:t>Including imposing different terms for loans</a:t>
            </a:r>
            <a:endParaRPr lang="en-US" sz="1600" dirty="0"/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2000" dirty="0" smtClean="0"/>
              <a:t>Set </a:t>
            </a:r>
            <a:r>
              <a:rPr lang="en-US" sz="2000" dirty="0"/>
              <a:t>different terms, conditions or privileges for sale or rental of a dwelling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2000" dirty="0"/>
              <a:t>Provide different housing services or facilities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2000" dirty="0"/>
              <a:t>Falsely deny that housing is available for inspection, sale, or </a:t>
            </a:r>
            <a:r>
              <a:rPr lang="en-US" sz="2000" dirty="0" smtClean="0"/>
              <a:t>rental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2000" dirty="0"/>
              <a:t>Advertise or make any statement that indicates a limitation or preference based on </a:t>
            </a:r>
            <a:r>
              <a:rPr lang="en-US" sz="2000" dirty="0" smtClean="0"/>
              <a:t>being a member of a protected class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2000" dirty="0" smtClean="0"/>
              <a:t>Take action against someone exercising a fair housing right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800" dirty="0" smtClean="0"/>
              <a:t>Additional</a:t>
            </a:r>
            <a:r>
              <a:rPr lang="en-US" sz="2600" dirty="0" smtClean="0"/>
              <a:t> protections if you have a disability</a:t>
            </a:r>
            <a:endParaRPr lang="en-US" sz="2600" dirty="0"/>
          </a:p>
        </p:txBody>
      </p:sp>
    </p:spTree>
    <p:extLst>
      <p:ext uri="{BB962C8B-B14F-4D97-AF65-F5344CB8AC3E}">
        <p14:creationId xmlns:p14="http://schemas.microsoft.com/office/powerpoint/2010/main" val="12625676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1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sz="2400" dirty="0"/>
              <a:t>Requires equal access to HUD programs without regard to actual or perceived</a:t>
            </a:r>
            <a:r>
              <a:rPr lang="en-US" sz="2400" u="sng" dirty="0"/>
              <a:t> sexual orientation </a:t>
            </a:r>
            <a:r>
              <a:rPr lang="en-US" sz="2400" dirty="0"/>
              <a:t>or </a:t>
            </a:r>
            <a:r>
              <a:rPr lang="en-US" sz="2400" u="sng" dirty="0"/>
              <a:t>gender identity</a:t>
            </a:r>
            <a:r>
              <a:rPr lang="en-US" sz="2400" dirty="0"/>
              <a:t> or </a:t>
            </a:r>
            <a:r>
              <a:rPr lang="en-US" sz="2400" u="sng" dirty="0"/>
              <a:t>marital status </a:t>
            </a:r>
            <a:r>
              <a:rPr lang="en-US" sz="2400" dirty="0" smtClean="0"/>
              <a:t>in:</a:t>
            </a:r>
            <a:endParaRPr lang="en-US" sz="2400" dirty="0"/>
          </a:p>
          <a:p>
            <a:pPr lvl="1">
              <a:buFont typeface="Wingdings" panose="05000000000000000000" pitchFamily="2" charset="2"/>
              <a:buChar char="Ø"/>
            </a:pPr>
            <a:r>
              <a:rPr lang="en-US" dirty="0" smtClean="0"/>
              <a:t>HUD </a:t>
            </a:r>
            <a:r>
              <a:rPr lang="en-US" dirty="0"/>
              <a:t>assisted housing </a:t>
            </a:r>
            <a:r>
              <a:rPr lang="en-US" u="sng" dirty="0"/>
              <a:t/>
            </a:r>
            <a:br>
              <a:rPr lang="en-US" u="sng" dirty="0"/>
            </a:br>
            <a:r>
              <a:rPr lang="en-US" dirty="0"/>
              <a:t>         (public housing, Section 8 Housing Choice Vouchers, project-based Section </a:t>
            </a:r>
            <a:r>
              <a:rPr lang="en-US" dirty="0" smtClean="0"/>
              <a:t>8)</a:t>
            </a:r>
            <a:endParaRPr lang="en-US" dirty="0"/>
          </a:p>
          <a:p>
            <a:pPr lvl="1">
              <a:buFont typeface="Wingdings" panose="05000000000000000000" pitchFamily="2" charset="2"/>
              <a:buChar char="Ø"/>
            </a:pPr>
            <a:r>
              <a:rPr lang="en-US" dirty="0" smtClean="0"/>
              <a:t>Housing </a:t>
            </a:r>
            <a:r>
              <a:rPr lang="en-US" dirty="0"/>
              <a:t>whose financing is insured by </a:t>
            </a:r>
            <a:r>
              <a:rPr lang="en-US" dirty="0" smtClean="0"/>
              <a:t>HUD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dirty="0" smtClean="0"/>
              <a:t>FHA-insured </a:t>
            </a:r>
            <a:r>
              <a:rPr lang="en-US" dirty="0"/>
              <a:t>mortgage financing</a:t>
            </a:r>
          </a:p>
          <a:p>
            <a:pPr>
              <a:buFont typeface="Wingdings" panose="05000000000000000000" pitchFamily="2" charset="2"/>
              <a:buChar char="Ø"/>
            </a:pPr>
            <a:endParaRPr lang="en-US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Laws &amp; Regulations Specific to Federally Funded Housing</a:t>
            </a:r>
            <a:endParaRPr lang="en-US" b="1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u="sng" dirty="0" err="1" smtClean="0"/>
              <a:t>Hud’s</a:t>
            </a:r>
            <a:r>
              <a:rPr lang="en-US" u="sng" dirty="0" smtClean="0"/>
              <a:t> equal access rule</a:t>
            </a:r>
            <a:endParaRPr lang="en-US" u="sng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3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u="sng" dirty="0" smtClean="0"/>
              <a:t>Section 504 of the rehabilitation act</a:t>
            </a:r>
          </a:p>
          <a:p>
            <a:r>
              <a:rPr lang="en-US" sz="2800" u="sng" dirty="0">
                <a:latin typeface="Calibri" panose="020F0502020204030204" pitchFamily="34" charset="0"/>
              </a:rPr>
              <a:t> </a:t>
            </a:r>
            <a:r>
              <a:rPr lang="en-US" u="sng" dirty="0">
                <a:latin typeface="Calibri" panose="020F0502020204030204" pitchFamily="34" charset="0"/>
              </a:rPr>
              <a:t>(DHHS §504 45 CFR Part 84) </a:t>
            </a:r>
            <a:endParaRPr lang="en-US" u="sng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4"/>
          </p:nvPr>
        </p:nvSpPr>
        <p:spPr/>
        <p:txBody>
          <a:bodyPr>
            <a:noAutofit/>
          </a:bodyPr>
          <a:lstStyle/>
          <a:p>
            <a:pPr marL="114300" lvl="3" indent="-114300">
              <a:buClr>
                <a:schemeClr val="accent1"/>
              </a:buClr>
              <a:buSzPct val="85000"/>
              <a:buFont typeface="Wingdings" panose="05000000000000000000" pitchFamily="2" charset="2"/>
              <a:buChar char="Ø"/>
            </a:pPr>
            <a:r>
              <a:rPr lang="en-US" sz="1700" dirty="0"/>
              <a:t>Prohibits discrimination on the basis of disability in programs </a:t>
            </a:r>
            <a:r>
              <a:rPr lang="en-US" sz="1700" dirty="0" smtClean="0"/>
              <a:t>&amp; activities </a:t>
            </a:r>
            <a:r>
              <a:rPr lang="en-US" sz="1700" dirty="0"/>
              <a:t>conducted by HUD or </a:t>
            </a:r>
            <a:r>
              <a:rPr lang="en-US" sz="1700" dirty="0" smtClean="0"/>
              <a:t>receipt ants of financial </a:t>
            </a:r>
            <a:r>
              <a:rPr lang="en-US" sz="1700" dirty="0"/>
              <a:t>assistance from HUD  </a:t>
            </a:r>
          </a:p>
          <a:p>
            <a:pPr marL="114300" lvl="3" indent="-114300">
              <a:buClr>
                <a:schemeClr val="accent1"/>
              </a:buClr>
              <a:buSzPct val="85000"/>
              <a:buFont typeface="Wingdings" panose="05000000000000000000" pitchFamily="2" charset="2"/>
              <a:buChar char="Ø"/>
            </a:pPr>
            <a:r>
              <a:rPr lang="en-US" sz="1700" dirty="0"/>
              <a:t>Enforces the right of individuals to live in federally subsidized housing free from discrimination on the basis of disability. </a:t>
            </a:r>
          </a:p>
          <a:p>
            <a:pPr marL="114300" lvl="3" indent="-114300">
              <a:buClr>
                <a:schemeClr val="accent1"/>
              </a:buClr>
              <a:buSzPct val="85000"/>
              <a:buFont typeface="Wingdings" panose="05000000000000000000" pitchFamily="2" charset="2"/>
              <a:buChar char="Ø"/>
            </a:pPr>
            <a:r>
              <a:rPr lang="en-US" sz="1700" dirty="0"/>
              <a:t>Covers all HUD programs except for its mortgage insurance and loan guarantee programs. </a:t>
            </a:r>
            <a:endParaRPr lang="en-US" sz="1700" dirty="0" smtClean="0"/>
          </a:p>
          <a:p>
            <a:pPr marL="114300" lvl="3" indent="-114300">
              <a:buClr>
                <a:schemeClr val="accent1"/>
              </a:buClr>
              <a:buSzPct val="85000"/>
              <a:buFont typeface="Wingdings" panose="05000000000000000000" pitchFamily="2" charset="2"/>
              <a:buChar char="Ø"/>
            </a:pPr>
            <a:r>
              <a:rPr lang="en-US" sz="1700" dirty="0"/>
              <a:t>F</a:t>
            </a:r>
            <a:r>
              <a:rPr lang="en-US" sz="1700" dirty="0" smtClean="0"/>
              <a:t>orbids </a:t>
            </a:r>
            <a:r>
              <a:rPr lang="en-US" sz="1700" dirty="0"/>
              <a:t>organizations from excluding or denying individuals with disabilities equal opportunity to receive program benefits and services</a:t>
            </a:r>
          </a:p>
          <a:p>
            <a:pPr>
              <a:buFont typeface="Wingdings" panose="05000000000000000000" pitchFamily="2" charset="2"/>
              <a:buChar char="Ø"/>
            </a:pPr>
            <a:endParaRPr lang="en-US" sz="1700" dirty="0"/>
          </a:p>
        </p:txBody>
      </p:sp>
    </p:spTree>
    <p:extLst>
      <p:ext uri="{BB962C8B-B14F-4D97-AF65-F5344CB8AC3E}">
        <p14:creationId xmlns:p14="http://schemas.microsoft.com/office/powerpoint/2010/main" val="38335169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State and Local Protections</a:t>
            </a:r>
            <a:endParaRPr lang="en-US" b="1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Pennsylvania Human Relations Act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sz="2400" dirty="0" smtClean="0"/>
              <a:t>Makes </a:t>
            </a:r>
            <a:r>
              <a:rPr lang="en-US" sz="2400" dirty="0"/>
              <a:t>it illegal to </a:t>
            </a:r>
            <a:r>
              <a:rPr lang="en-US" sz="2400" dirty="0" smtClean="0"/>
              <a:t>discriminate in </a:t>
            </a:r>
            <a:r>
              <a:rPr lang="en-US" sz="2400" dirty="0"/>
              <a:t>a housing related transaction on the basis of age, above the age </a:t>
            </a:r>
            <a:r>
              <a:rPr lang="en-US" sz="2400" dirty="0" smtClean="0"/>
              <a:t>of 40</a:t>
            </a:r>
            <a:r>
              <a:rPr lang="en-US" sz="2400" dirty="0"/>
              <a:t>. 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/>
              <a:t>Allentown, Bethlehem &amp; Easton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sz="quarter" idx="4"/>
          </p:nvPr>
        </p:nvSpPr>
        <p:spPr/>
        <p:txBody>
          <a:bodyPr>
            <a:no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sz="2400" dirty="0"/>
              <a:t>Cannot discriminate on the basis of sexual orientation, gender identity and gender </a:t>
            </a:r>
            <a:r>
              <a:rPr lang="en-US" sz="2400" dirty="0" smtClean="0"/>
              <a:t>expression</a:t>
            </a:r>
            <a:endParaRPr lang="en-US" sz="2400" dirty="0"/>
          </a:p>
          <a:p>
            <a:pPr>
              <a:buFont typeface="Wingdings" panose="05000000000000000000" pitchFamily="2" charset="2"/>
              <a:buChar char="Ø"/>
            </a:pPr>
            <a:r>
              <a:rPr lang="en-US" sz="2400" dirty="0"/>
              <a:t>Cannot discriminate on the basis of marital status</a:t>
            </a:r>
          </a:p>
          <a:p>
            <a:endParaRPr lang="en-US" sz="2400" dirty="0"/>
          </a:p>
        </p:txBody>
      </p:sp>
      <p:pic>
        <p:nvPicPr>
          <p:cNvPr id="1026" name="Picture 2" descr="Image result for pennsylvania human relations commissio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05400" y="4872862"/>
            <a:ext cx="3745230" cy="9962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Image result for gender identity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4495800"/>
            <a:ext cx="2857500" cy="1600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09386315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NPLS">
      <a:dk1>
        <a:srgbClr val="002060"/>
      </a:dk1>
      <a:lt1>
        <a:sysClr val="window" lastClr="FFFFFF"/>
      </a:lt1>
      <a:dk2>
        <a:srgbClr val="637052"/>
      </a:dk2>
      <a:lt2>
        <a:srgbClr val="CCDDEA"/>
      </a:lt2>
      <a:accent1>
        <a:srgbClr val="021772"/>
      </a:accent1>
      <a:accent2>
        <a:srgbClr val="BE2B0E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2224</TotalTime>
  <Words>897</Words>
  <Application>Microsoft Office PowerPoint</Application>
  <PresentationFormat>On-screen Show (4:3)</PresentationFormat>
  <Paragraphs>117</Paragraphs>
  <Slides>14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1" baseType="lpstr">
      <vt:lpstr>Arial Rounded MT Bold</vt:lpstr>
      <vt:lpstr>Calibri</vt:lpstr>
      <vt:lpstr>Calibri Light</vt:lpstr>
      <vt:lpstr>Comic Sans MS</vt:lpstr>
      <vt:lpstr>Corbel</vt:lpstr>
      <vt:lpstr>Wingdings</vt:lpstr>
      <vt:lpstr>Retrospect</vt:lpstr>
      <vt:lpstr>Fair Housing Forum:  Understanding and Enforcing Fair Housing</vt:lpstr>
      <vt:lpstr>FAIR HOUSING  Overview </vt:lpstr>
      <vt:lpstr>Protected Classes</vt:lpstr>
      <vt:lpstr>Defining a Dwelling</vt:lpstr>
      <vt:lpstr>Dwelling Exemptions </vt:lpstr>
      <vt:lpstr>Coverage</vt:lpstr>
      <vt:lpstr>Fair Housing Act</vt:lpstr>
      <vt:lpstr>Laws &amp; Regulations Specific to Federally Funded Housing</vt:lpstr>
      <vt:lpstr>State and Local Protections</vt:lpstr>
      <vt:lpstr>Additional Rights for  Individuals with Disabilities for Equal Enjoyment</vt:lpstr>
      <vt:lpstr>Accommodations May Not Be Required If:</vt:lpstr>
      <vt:lpstr>Enforcing the Fair Housing Act</vt:lpstr>
      <vt:lpstr>Violation of Fair Housing Laws: Consequences</vt:lpstr>
      <vt:lpstr>North Penn Legal Services www.northpennlegal.org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Kristina Petronko</dc:creator>
  <cp:lastModifiedBy>Carrie Ann Ploppert</cp:lastModifiedBy>
  <cp:revision>275</cp:revision>
  <cp:lastPrinted>2016-12-12T13:34:21Z</cp:lastPrinted>
  <dcterms:created xsi:type="dcterms:W3CDTF">2015-04-28T19:52:45Z</dcterms:created>
  <dcterms:modified xsi:type="dcterms:W3CDTF">2017-04-17T15:05:46Z</dcterms:modified>
</cp:coreProperties>
</file>